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88f6962b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88f6962b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c2e375f2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c2e375f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c2e375f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c2e375f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c2e375f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c2e375f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c2e375f2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c2e375f2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88f6962b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88f6962b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c9bf54f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c9bf54f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9bf54f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c9bf54f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c9bf54f3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c9bf54f3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c9bf54f3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c9bf54f3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88f6962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88f6962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c9bf54f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c9bf54f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c2e375f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c2e375f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c9bf54f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c9bf54f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c9bf54f3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c9bf54f3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c9bf54f3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c9bf54f3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88f6962b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88f6962b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c9bf54f3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c9bf54f3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88f6962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88f6962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88f6962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88f6962b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c9bf54f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c9bf54f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88f6962b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88f6962b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atents.google.com/?inventor=Kenneth+Wayne+Estes&amp;peid=6163ab268a2a0%3A2f%3A6e70da1a" TargetMode="External"/><Relationship Id="rId4" Type="http://schemas.openxmlformats.org/officeDocument/2006/relationships/hyperlink" Target="https://patents.google.com/?inventor=Lorinda+Lee+Estes&amp;peid=6163ab27af608%3A30%3Ad34ae79b" TargetMode="External"/><Relationship Id="rId5" Type="http://schemas.openxmlformats.org/officeDocument/2006/relationships/image" Target="../media/image22.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patents.google.com/?inventor=Louis+Packer&amp;peid=6163ab8090100%3Ab%3A2f41ac4c"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0200"/>
            <a:ext cx="8520600" cy="94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Portable wheelchair ramp</a:t>
            </a:r>
            <a:endParaRPr/>
          </a:p>
        </p:txBody>
      </p:sp>
      <p:sp>
        <p:nvSpPr>
          <p:cNvPr id="55" name="Google Shape;55;p13"/>
          <p:cNvSpPr txBox="1"/>
          <p:nvPr>
            <p:ph idx="1" type="subTitle"/>
          </p:nvPr>
        </p:nvSpPr>
        <p:spPr>
          <a:xfrm>
            <a:off x="311700" y="2106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Team 3</a:t>
            </a:r>
            <a:endParaRPr/>
          </a:p>
        </p:txBody>
      </p:sp>
      <p:sp>
        <p:nvSpPr>
          <p:cNvPr id="56" name="Google Shape;56;p13"/>
          <p:cNvSpPr txBox="1"/>
          <p:nvPr/>
        </p:nvSpPr>
        <p:spPr>
          <a:xfrm>
            <a:off x="663825" y="3144900"/>
            <a:ext cx="7934100" cy="35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Joseph Hoffman, Zachary Thornton, Milton Tomas, Akhil Patel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227850"/>
            <a:ext cx="46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2518"/>
              <a:t>QFD: Customers and Customer </a:t>
            </a:r>
            <a:r>
              <a:rPr lang="en" sz="2518"/>
              <a:t>Requirements</a:t>
            </a:r>
            <a:endParaRPr sz="2518"/>
          </a:p>
        </p:txBody>
      </p:sp>
      <p:sp>
        <p:nvSpPr>
          <p:cNvPr id="122" name="Google Shape;122;p22"/>
          <p:cNvSpPr txBox="1"/>
          <p:nvPr>
            <p:ph idx="1" type="body"/>
          </p:nvPr>
        </p:nvSpPr>
        <p:spPr>
          <a:xfrm>
            <a:off x="311700" y="1304825"/>
            <a:ext cx="4604400" cy="340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 customers for the product are powered wheelchair users, manual wheelchair users, suppliers, manufacturers, hospitals, nursing homes, healthcare providers, and Insurance companies.</a:t>
            </a:r>
            <a:endParaRPr>
              <a:solidFill>
                <a:schemeClr val="dk1"/>
              </a:solidFill>
            </a:endParaRPr>
          </a:p>
        </p:txBody>
      </p:sp>
      <p:pic>
        <p:nvPicPr>
          <p:cNvPr id="123" name="Google Shape;123;p22"/>
          <p:cNvPicPr preferRelativeResize="0"/>
          <p:nvPr/>
        </p:nvPicPr>
        <p:blipFill>
          <a:blip r:embed="rId3">
            <a:alphaModFix/>
          </a:blip>
          <a:stretch>
            <a:fillRect/>
          </a:stretch>
        </p:blipFill>
        <p:spPr>
          <a:xfrm>
            <a:off x="5572775" y="152400"/>
            <a:ext cx="2487784"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159950"/>
            <a:ext cx="404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QFD: </a:t>
            </a:r>
            <a:r>
              <a:rPr lang="en"/>
              <a:t>Competing</a:t>
            </a:r>
            <a:r>
              <a:rPr lang="en"/>
              <a:t> Products</a:t>
            </a:r>
            <a:endParaRPr/>
          </a:p>
        </p:txBody>
      </p:sp>
      <p:sp>
        <p:nvSpPr>
          <p:cNvPr id="129" name="Google Shape;129;p23"/>
          <p:cNvSpPr txBox="1"/>
          <p:nvPr>
            <p:ph idx="1" type="body"/>
          </p:nvPr>
        </p:nvSpPr>
        <p:spPr>
          <a:xfrm>
            <a:off x="311700" y="2357075"/>
            <a:ext cx="4647600" cy="221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solidFill>
                  <a:schemeClr val="dk1"/>
                </a:solidFill>
              </a:rPr>
              <a:t>-The TRIFOLD </a:t>
            </a:r>
            <a:r>
              <a:rPr lang="en" sz="1200">
                <a:solidFill>
                  <a:schemeClr val="dk1"/>
                </a:solidFill>
              </a:rPr>
              <a:t>portable</a:t>
            </a:r>
            <a:r>
              <a:rPr lang="en" sz="1200">
                <a:solidFill>
                  <a:schemeClr val="dk1"/>
                </a:solidFill>
              </a:rPr>
              <a:t> ramp was the best out of all of the competitors, However it was </a:t>
            </a:r>
            <a:r>
              <a:rPr lang="en" sz="1200">
                <a:solidFill>
                  <a:schemeClr val="dk1"/>
                </a:solidFill>
              </a:rPr>
              <a:t>expensive and not as compact as the other ramps.</a:t>
            </a:r>
            <a:endParaRPr sz="1200">
              <a:solidFill>
                <a:schemeClr val="dk1"/>
              </a:solidFill>
            </a:endParaRPr>
          </a:p>
          <a:p>
            <a:pPr indent="0" lvl="0" marL="0" rtl="0" algn="l">
              <a:spcBef>
                <a:spcPts val="1200"/>
              </a:spcBef>
              <a:spcAft>
                <a:spcPts val="0"/>
              </a:spcAft>
              <a:buNone/>
            </a:pPr>
            <a:r>
              <a:rPr lang="en" sz="1200">
                <a:solidFill>
                  <a:schemeClr val="dk1"/>
                </a:solidFill>
              </a:rPr>
              <a:t>-The EasyAssist ramp did not perform as well as the competition. The product was not compact or portable.</a:t>
            </a:r>
            <a:endParaRPr sz="1200">
              <a:solidFill>
                <a:schemeClr val="dk1"/>
              </a:solidFill>
            </a:endParaRPr>
          </a:p>
          <a:p>
            <a:pPr indent="0" lvl="0" marL="0" rtl="0" algn="l">
              <a:spcBef>
                <a:spcPts val="1200"/>
              </a:spcBef>
              <a:spcAft>
                <a:spcPts val="0"/>
              </a:spcAft>
              <a:buNone/>
            </a:pPr>
            <a:r>
              <a:rPr lang="en" sz="1200">
                <a:solidFill>
                  <a:schemeClr val="dk1"/>
                </a:solidFill>
              </a:rPr>
              <a:t>-The DMI ramp was compact and versatile, but it was not as user friendly as the other ramps. The ramps would have to be put in the correct position depending on the width of the ramp.</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pic>
        <p:nvPicPr>
          <p:cNvPr id="130" name="Google Shape;130;p23"/>
          <p:cNvPicPr preferRelativeResize="0"/>
          <p:nvPr/>
        </p:nvPicPr>
        <p:blipFill>
          <a:blip r:embed="rId3">
            <a:alphaModFix/>
          </a:blip>
          <a:stretch>
            <a:fillRect/>
          </a:stretch>
        </p:blipFill>
        <p:spPr>
          <a:xfrm>
            <a:off x="311700" y="732650"/>
            <a:ext cx="1236600" cy="1236600"/>
          </a:xfrm>
          <a:prstGeom prst="rect">
            <a:avLst/>
          </a:prstGeom>
          <a:noFill/>
          <a:ln>
            <a:noFill/>
          </a:ln>
        </p:spPr>
      </p:pic>
      <p:sp>
        <p:nvSpPr>
          <p:cNvPr id="131" name="Google Shape;131;p23"/>
          <p:cNvSpPr txBox="1"/>
          <p:nvPr/>
        </p:nvSpPr>
        <p:spPr>
          <a:xfrm>
            <a:off x="202200" y="1894175"/>
            <a:ext cx="13461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DMI Telescoping Wheelchair Ramp</a:t>
            </a:r>
            <a:endParaRPr sz="1000">
              <a:solidFill>
                <a:schemeClr val="dk1"/>
              </a:solidFill>
            </a:endParaRPr>
          </a:p>
        </p:txBody>
      </p:sp>
      <p:pic>
        <p:nvPicPr>
          <p:cNvPr id="132" name="Google Shape;132;p23"/>
          <p:cNvPicPr preferRelativeResize="0"/>
          <p:nvPr/>
        </p:nvPicPr>
        <p:blipFill>
          <a:blip r:embed="rId4">
            <a:alphaModFix/>
          </a:blip>
          <a:stretch>
            <a:fillRect/>
          </a:stretch>
        </p:blipFill>
        <p:spPr>
          <a:xfrm>
            <a:off x="1692238" y="746250"/>
            <a:ext cx="1517424" cy="1209401"/>
          </a:xfrm>
          <a:prstGeom prst="rect">
            <a:avLst/>
          </a:prstGeom>
          <a:noFill/>
          <a:ln>
            <a:noFill/>
          </a:ln>
        </p:spPr>
      </p:pic>
      <p:sp>
        <p:nvSpPr>
          <p:cNvPr id="133" name="Google Shape;133;p23"/>
          <p:cNvSpPr txBox="1"/>
          <p:nvPr/>
        </p:nvSpPr>
        <p:spPr>
          <a:xfrm>
            <a:off x="1608050" y="1894175"/>
            <a:ext cx="15516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EasyAssist Solid Modular Ramp </a:t>
            </a:r>
            <a:endParaRPr sz="1000">
              <a:solidFill>
                <a:schemeClr val="dk1"/>
              </a:solidFill>
            </a:endParaRPr>
          </a:p>
        </p:txBody>
      </p:sp>
      <p:pic>
        <p:nvPicPr>
          <p:cNvPr id="134" name="Google Shape;134;p23"/>
          <p:cNvPicPr preferRelativeResize="0"/>
          <p:nvPr/>
        </p:nvPicPr>
        <p:blipFill>
          <a:blip r:embed="rId5">
            <a:alphaModFix/>
          </a:blip>
          <a:stretch>
            <a:fillRect/>
          </a:stretch>
        </p:blipFill>
        <p:spPr>
          <a:xfrm>
            <a:off x="3346538" y="746250"/>
            <a:ext cx="1632662" cy="1209400"/>
          </a:xfrm>
          <a:prstGeom prst="rect">
            <a:avLst/>
          </a:prstGeom>
          <a:noFill/>
          <a:ln>
            <a:noFill/>
          </a:ln>
        </p:spPr>
      </p:pic>
      <p:sp>
        <p:nvSpPr>
          <p:cNvPr id="135" name="Google Shape;135;p23"/>
          <p:cNvSpPr txBox="1"/>
          <p:nvPr/>
        </p:nvSpPr>
        <p:spPr>
          <a:xfrm>
            <a:off x="3316463" y="1911125"/>
            <a:ext cx="16428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TRIFOLD Portable Wheelchair Ramps</a:t>
            </a:r>
            <a:endParaRPr sz="1000">
              <a:solidFill>
                <a:schemeClr val="dk1"/>
              </a:solidFill>
            </a:endParaRPr>
          </a:p>
        </p:txBody>
      </p:sp>
      <p:pic>
        <p:nvPicPr>
          <p:cNvPr id="136" name="Google Shape;136;p23"/>
          <p:cNvPicPr preferRelativeResize="0"/>
          <p:nvPr/>
        </p:nvPicPr>
        <p:blipFill>
          <a:blip r:embed="rId6">
            <a:alphaModFix/>
          </a:blip>
          <a:stretch>
            <a:fillRect/>
          </a:stretch>
        </p:blipFill>
        <p:spPr>
          <a:xfrm>
            <a:off x="6684000" y="159950"/>
            <a:ext cx="2191050" cy="4200501"/>
          </a:xfrm>
          <a:prstGeom prst="rect">
            <a:avLst/>
          </a:prstGeom>
          <a:noFill/>
          <a:ln>
            <a:noFill/>
          </a:ln>
        </p:spPr>
      </p:pic>
      <p:sp>
        <p:nvSpPr>
          <p:cNvPr id="137" name="Google Shape;137;p23"/>
          <p:cNvSpPr txBox="1"/>
          <p:nvPr/>
        </p:nvSpPr>
        <p:spPr>
          <a:xfrm>
            <a:off x="6629625" y="4360450"/>
            <a:ext cx="22998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9900FF"/>
                </a:solidFill>
              </a:rPr>
              <a:t>Purple-TRIFOLD</a:t>
            </a:r>
            <a:endParaRPr sz="1300">
              <a:solidFill>
                <a:srgbClr val="9900FF"/>
              </a:solidFill>
            </a:endParaRPr>
          </a:p>
          <a:p>
            <a:pPr indent="0" lvl="0" marL="0" rtl="0" algn="l">
              <a:spcBef>
                <a:spcPts val="0"/>
              </a:spcBef>
              <a:spcAft>
                <a:spcPts val="0"/>
              </a:spcAft>
              <a:buNone/>
            </a:pPr>
            <a:r>
              <a:rPr lang="en" sz="1300">
                <a:solidFill>
                  <a:srgbClr val="00FF00"/>
                </a:solidFill>
              </a:rPr>
              <a:t>Green- EasyAssist</a:t>
            </a:r>
            <a:endParaRPr sz="1300">
              <a:solidFill>
                <a:srgbClr val="00FF00"/>
              </a:solidFill>
            </a:endParaRPr>
          </a:p>
          <a:p>
            <a:pPr indent="0" lvl="0" marL="0" rtl="0" algn="l">
              <a:spcBef>
                <a:spcPts val="0"/>
              </a:spcBef>
              <a:spcAft>
                <a:spcPts val="0"/>
              </a:spcAft>
              <a:buNone/>
            </a:pPr>
            <a:r>
              <a:rPr lang="en" sz="1300">
                <a:solidFill>
                  <a:srgbClr val="4A86E8"/>
                </a:solidFill>
              </a:rPr>
              <a:t>Blue- DMI</a:t>
            </a:r>
            <a:endParaRPr sz="1300">
              <a:solidFill>
                <a:srgbClr val="4A86E8"/>
              </a:solidFill>
            </a:endParaRPr>
          </a:p>
        </p:txBody>
      </p:sp>
      <p:pic>
        <p:nvPicPr>
          <p:cNvPr id="138" name="Google Shape;138;p23"/>
          <p:cNvPicPr preferRelativeResize="0"/>
          <p:nvPr/>
        </p:nvPicPr>
        <p:blipFill>
          <a:blip r:embed="rId7">
            <a:alphaModFix/>
          </a:blip>
          <a:stretch>
            <a:fillRect/>
          </a:stretch>
        </p:blipFill>
        <p:spPr>
          <a:xfrm>
            <a:off x="5229450" y="159950"/>
            <a:ext cx="1400166" cy="4200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27525" y="69425"/>
            <a:ext cx="3249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QFD: Engineering Specs and relations</a:t>
            </a:r>
            <a:endParaRPr/>
          </a:p>
        </p:txBody>
      </p:sp>
      <p:sp>
        <p:nvSpPr>
          <p:cNvPr id="144" name="Google Shape;144;p24"/>
          <p:cNvSpPr txBox="1"/>
          <p:nvPr>
            <p:ph idx="1" type="body"/>
          </p:nvPr>
        </p:nvSpPr>
        <p:spPr>
          <a:xfrm>
            <a:off x="227525" y="875500"/>
            <a:ext cx="3585900" cy="4005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en" sz="1000">
                <a:solidFill>
                  <a:schemeClr val="dk1"/>
                </a:solidFill>
              </a:rPr>
              <a:t>The engineering specs include:</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-Weight of the ramp in pounds.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-Volume of the folded ramp in inches cubed.</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-Width of the ramp in inches.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-Roughness (traction) of the ramp in microinches.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-Slope of the ramp in degrees.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-Time needed to unfold the ramp in </a:t>
            </a:r>
            <a:r>
              <a:rPr lang="en" sz="1000">
                <a:solidFill>
                  <a:schemeClr val="dk1"/>
                </a:solidFill>
              </a:rPr>
              <a:t>seconds.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-Life span of the ramp in years.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-Maximum supported weight in pounds.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-Cost of the ramp.</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-Number of colors available.</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-Length of the ramp in inches.</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-Number of vehicles the ramp works with.</a:t>
            </a:r>
            <a:endParaRPr sz="1000">
              <a:solidFill>
                <a:schemeClr val="dk1"/>
              </a:solidFill>
            </a:endParaRPr>
          </a:p>
          <a:p>
            <a:pPr indent="0" lvl="0" marL="0" rtl="0" algn="l">
              <a:lnSpc>
                <a:spcPct val="80000"/>
              </a:lnSpc>
              <a:spcBef>
                <a:spcPts val="1200"/>
              </a:spcBef>
              <a:spcAft>
                <a:spcPts val="0"/>
              </a:spcAft>
              <a:buSzPts val="770"/>
              <a:buNone/>
            </a:pPr>
            <a:r>
              <a:rPr lang="en" sz="1000">
                <a:solidFill>
                  <a:schemeClr val="dk1"/>
                </a:solidFill>
              </a:rPr>
              <a:t>	-Number of ways the ramp can be applied to anything related to wheelchairs.</a:t>
            </a:r>
            <a:endParaRPr sz="1000">
              <a:solidFill>
                <a:schemeClr val="dk1"/>
              </a:solidFill>
            </a:endParaRPr>
          </a:p>
          <a:p>
            <a:pPr indent="0" lvl="0" marL="0" rtl="0" algn="l">
              <a:lnSpc>
                <a:spcPct val="80000"/>
              </a:lnSpc>
              <a:spcBef>
                <a:spcPts val="1200"/>
              </a:spcBef>
              <a:spcAft>
                <a:spcPts val="1200"/>
              </a:spcAft>
              <a:buSzPts val="770"/>
              <a:buNone/>
            </a:pPr>
            <a:r>
              <a:rPr lang="en" sz="1000">
                <a:solidFill>
                  <a:schemeClr val="dk1"/>
                </a:solidFill>
              </a:rPr>
              <a:t>	-The resistance to impact in joules.</a:t>
            </a:r>
            <a:endParaRPr sz="1000">
              <a:solidFill>
                <a:schemeClr val="dk1"/>
              </a:solidFill>
            </a:endParaRPr>
          </a:p>
        </p:txBody>
      </p:sp>
      <p:pic>
        <p:nvPicPr>
          <p:cNvPr id="145" name="Google Shape;145;p24"/>
          <p:cNvPicPr preferRelativeResize="0"/>
          <p:nvPr/>
        </p:nvPicPr>
        <p:blipFill>
          <a:blip r:embed="rId3">
            <a:alphaModFix/>
          </a:blip>
          <a:stretch>
            <a:fillRect/>
          </a:stretch>
        </p:blipFill>
        <p:spPr>
          <a:xfrm>
            <a:off x="3965825" y="585063"/>
            <a:ext cx="5025775" cy="39733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43350" y="93650"/>
            <a:ext cx="274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QFD: Targets</a:t>
            </a:r>
            <a:endParaRPr/>
          </a:p>
        </p:txBody>
      </p:sp>
      <p:sp>
        <p:nvSpPr>
          <p:cNvPr id="151" name="Google Shape;151;p25"/>
          <p:cNvSpPr txBox="1"/>
          <p:nvPr>
            <p:ph idx="1" type="body"/>
          </p:nvPr>
        </p:nvSpPr>
        <p:spPr>
          <a:xfrm>
            <a:off x="115150" y="535125"/>
            <a:ext cx="3252000" cy="28272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en" sz="3200">
                <a:solidFill>
                  <a:schemeClr val="dk1"/>
                </a:solidFill>
              </a:rPr>
              <a:t>-The QFD helped set the </a:t>
            </a:r>
            <a:r>
              <a:rPr lang="en" sz="3200">
                <a:solidFill>
                  <a:schemeClr val="dk1"/>
                </a:solidFill>
              </a:rPr>
              <a:t>target</a:t>
            </a:r>
            <a:r>
              <a:rPr lang="en" sz="3200">
                <a:solidFill>
                  <a:schemeClr val="dk1"/>
                </a:solidFill>
              </a:rPr>
              <a:t> for the product. The targets for the portable </a:t>
            </a:r>
            <a:r>
              <a:rPr lang="en" sz="3200">
                <a:solidFill>
                  <a:schemeClr val="dk1"/>
                </a:solidFill>
              </a:rPr>
              <a:t>wheelchair include:</a:t>
            </a:r>
            <a:endParaRPr sz="3200">
              <a:solidFill>
                <a:schemeClr val="dk1"/>
              </a:solidFill>
            </a:endParaRPr>
          </a:p>
          <a:p>
            <a:pPr indent="0" lvl="0" marL="0" rtl="0" algn="l">
              <a:lnSpc>
                <a:spcPct val="100000"/>
              </a:lnSpc>
              <a:spcBef>
                <a:spcPts val="1200"/>
              </a:spcBef>
              <a:spcAft>
                <a:spcPts val="0"/>
              </a:spcAft>
              <a:buNone/>
            </a:pPr>
            <a:r>
              <a:rPr lang="en" sz="3200">
                <a:solidFill>
                  <a:schemeClr val="dk1"/>
                </a:solidFill>
              </a:rPr>
              <a:t>	-The ramp should be 20 pounds or less to be easy to move.</a:t>
            </a:r>
            <a:endParaRPr sz="3200">
              <a:solidFill>
                <a:schemeClr val="dk1"/>
              </a:solidFill>
            </a:endParaRPr>
          </a:p>
          <a:p>
            <a:pPr indent="0" lvl="0" marL="0" rtl="0" algn="l">
              <a:lnSpc>
                <a:spcPct val="100000"/>
              </a:lnSpc>
              <a:spcBef>
                <a:spcPts val="1200"/>
              </a:spcBef>
              <a:spcAft>
                <a:spcPts val="0"/>
              </a:spcAft>
              <a:buNone/>
            </a:pPr>
            <a:r>
              <a:rPr lang="en" sz="3200">
                <a:solidFill>
                  <a:schemeClr val="dk1"/>
                </a:solidFill>
              </a:rPr>
              <a:t>	-The volume of the folded ramp should be 1750 in^3 or less to be as compact as possible.</a:t>
            </a:r>
            <a:endParaRPr sz="3200">
              <a:solidFill>
                <a:schemeClr val="dk1"/>
              </a:solidFill>
            </a:endParaRPr>
          </a:p>
          <a:p>
            <a:pPr indent="0" lvl="0" marL="0" rtl="0" algn="l">
              <a:lnSpc>
                <a:spcPct val="100000"/>
              </a:lnSpc>
              <a:spcBef>
                <a:spcPts val="1200"/>
              </a:spcBef>
              <a:spcAft>
                <a:spcPts val="0"/>
              </a:spcAft>
              <a:buNone/>
            </a:pPr>
            <a:r>
              <a:rPr lang="en" sz="3200">
                <a:solidFill>
                  <a:schemeClr val="dk1"/>
                </a:solidFill>
              </a:rPr>
              <a:t>	-The width of the ramp should be at 29 inches to be suitable for most wheelchairs.</a:t>
            </a:r>
            <a:endParaRPr sz="3200">
              <a:solidFill>
                <a:schemeClr val="dk1"/>
              </a:solidFill>
            </a:endParaRPr>
          </a:p>
          <a:p>
            <a:pPr indent="0" lvl="0" marL="0" rtl="0" algn="l">
              <a:lnSpc>
                <a:spcPct val="100000"/>
              </a:lnSpc>
              <a:spcBef>
                <a:spcPts val="1200"/>
              </a:spcBef>
              <a:spcAft>
                <a:spcPts val="0"/>
              </a:spcAft>
              <a:buNone/>
            </a:pPr>
            <a:r>
              <a:rPr lang="en" sz="3200">
                <a:solidFill>
                  <a:schemeClr val="dk1"/>
                </a:solidFill>
              </a:rPr>
              <a:t>	-The ramp should have at least a roughness score of 2000 microinches to maintain proper traction.</a:t>
            </a:r>
            <a:endParaRPr sz="3200">
              <a:solidFill>
                <a:schemeClr val="dk1"/>
              </a:solidFill>
            </a:endParaRPr>
          </a:p>
          <a:p>
            <a:pPr indent="457200" lvl="0" marL="0" rtl="0" algn="l">
              <a:lnSpc>
                <a:spcPct val="100000"/>
              </a:lnSpc>
              <a:spcBef>
                <a:spcPts val="1200"/>
              </a:spcBef>
              <a:spcAft>
                <a:spcPts val="0"/>
              </a:spcAft>
              <a:buNone/>
            </a:pPr>
            <a:r>
              <a:rPr lang="en" sz="3200">
                <a:solidFill>
                  <a:schemeClr val="dk1"/>
                </a:solidFill>
              </a:rPr>
              <a:t>-The slope of the ramp should be around 7 inches to easily move up the ramp.</a:t>
            </a:r>
            <a:endParaRPr sz="3200">
              <a:solidFill>
                <a:schemeClr val="dk1"/>
              </a:solidFill>
            </a:endParaRPr>
          </a:p>
          <a:p>
            <a:pPr indent="457200" lvl="0" marL="0" rtl="0" algn="l">
              <a:lnSpc>
                <a:spcPct val="100000"/>
              </a:lnSpc>
              <a:spcBef>
                <a:spcPts val="1200"/>
              </a:spcBef>
              <a:spcAft>
                <a:spcPts val="0"/>
              </a:spcAft>
              <a:buNone/>
            </a:pPr>
            <a:r>
              <a:rPr lang="en" sz="3200">
                <a:solidFill>
                  <a:schemeClr val="dk1"/>
                </a:solidFill>
              </a:rPr>
              <a:t>-The time needed to unfold the ramp should be at most 20 seconds to be user-friendly.</a:t>
            </a:r>
            <a:endParaRPr sz="3200">
              <a:solidFill>
                <a:schemeClr val="dk1"/>
              </a:solidFill>
            </a:endParaRPr>
          </a:p>
          <a:p>
            <a:pPr indent="457200" lvl="0" marL="0" rtl="0" algn="l">
              <a:lnSpc>
                <a:spcPct val="100000"/>
              </a:lnSpc>
              <a:spcBef>
                <a:spcPts val="1200"/>
              </a:spcBef>
              <a:spcAft>
                <a:spcPts val="0"/>
              </a:spcAft>
              <a:buNone/>
            </a:pPr>
            <a:r>
              <a:rPr lang="en" sz="3200">
                <a:solidFill>
                  <a:schemeClr val="dk1"/>
                </a:solidFill>
              </a:rPr>
              <a:t>-The life span of the ramp should be at least 10 years. </a:t>
            </a:r>
            <a:endParaRPr sz="3200">
              <a:solidFill>
                <a:schemeClr val="dk1"/>
              </a:solidFill>
            </a:endParaRPr>
          </a:p>
          <a:p>
            <a:pPr indent="457200" lvl="0" marL="0" rtl="0" algn="l">
              <a:lnSpc>
                <a:spcPct val="100000"/>
              </a:lnSpc>
              <a:spcBef>
                <a:spcPts val="1200"/>
              </a:spcBef>
              <a:spcAft>
                <a:spcPts val="0"/>
              </a:spcAft>
              <a:buNone/>
            </a:pPr>
            <a:r>
              <a:t/>
            </a:r>
            <a:endParaRPr sz="3200">
              <a:solidFill>
                <a:schemeClr val="dk1"/>
              </a:solidFill>
            </a:endParaRPr>
          </a:p>
          <a:p>
            <a:pPr indent="457200" lvl="0" marL="0" rtl="0" algn="l">
              <a:spcBef>
                <a:spcPts val="1200"/>
              </a:spcBef>
              <a:spcAft>
                <a:spcPts val="0"/>
              </a:spcAft>
              <a:buNone/>
            </a:pPr>
            <a:r>
              <a:t/>
            </a:r>
            <a:endParaRPr sz="3600">
              <a:solidFill>
                <a:schemeClr val="dk1"/>
              </a:solidFill>
            </a:endParaRPr>
          </a:p>
          <a:p>
            <a:pPr indent="0" lvl="0" marL="0" rtl="0" algn="l">
              <a:spcBef>
                <a:spcPts val="1200"/>
              </a:spcBef>
              <a:spcAft>
                <a:spcPts val="0"/>
              </a:spcAft>
              <a:buNone/>
            </a:pPr>
            <a:r>
              <a:t/>
            </a:r>
            <a:endParaRPr sz="3617">
              <a:solidFill>
                <a:schemeClr val="dk1"/>
              </a:solidFill>
            </a:endParaRPr>
          </a:p>
          <a:p>
            <a:pPr indent="0" lvl="0" marL="0" rtl="0" algn="l">
              <a:spcBef>
                <a:spcPts val="1200"/>
              </a:spcBef>
              <a:spcAft>
                <a:spcPts val="0"/>
              </a:spcAft>
              <a:buNone/>
            </a:pPr>
            <a:r>
              <a:t/>
            </a:r>
            <a:endParaRPr sz="3617">
              <a:solidFill>
                <a:schemeClr val="dk1"/>
              </a:solidFill>
            </a:endParaRPr>
          </a:p>
          <a:p>
            <a:pPr indent="457200" lvl="0" marL="0" rtl="0" algn="l">
              <a:spcBef>
                <a:spcPts val="1200"/>
              </a:spcBef>
              <a:spcAft>
                <a:spcPts val="0"/>
              </a:spcAft>
              <a:buNone/>
            </a:pPr>
            <a:r>
              <a:t/>
            </a:r>
            <a:endParaRPr sz="3617">
              <a:solidFill>
                <a:schemeClr val="dk1"/>
              </a:solidFill>
            </a:endParaRPr>
          </a:p>
          <a:p>
            <a:pPr indent="457200" lvl="0" marL="0" rtl="0" algn="l">
              <a:spcBef>
                <a:spcPts val="1200"/>
              </a:spcBef>
              <a:spcAft>
                <a:spcPts val="1200"/>
              </a:spcAft>
              <a:buNone/>
            </a:pPr>
            <a:r>
              <a:t/>
            </a:r>
            <a:endParaRPr sz="1000">
              <a:solidFill>
                <a:schemeClr val="dk1"/>
              </a:solidFill>
            </a:endParaRPr>
          </a:p>
        </p:txBody>
      </p:sp>
      <p:sp>
        <p:nvSpPr>
          <p:cNvPr id="152" name="Google Shape;152;p25"/>
          <p:cNvSpPr txBox="1"/>
          <p:nvPr/>
        </p:nvSpPr>
        <p:spPr>
          <a:xfrm>
            <a:off x="134700" y="3283100"/>
            <a:ext cx="8874600" cy="15321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sz="800">
                <a:solidFill>
                  <a:schemeClr val="dk1"/>
                </a:solidFill>
              </a:rPr>
              <a:t>-The ramp should be able to support 700 pounds to account for heavier electric wheelchairs.</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ramp should cost $200 at most to make it an affordable option.</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ramp should have at least 3 colors available so there is an attractive color for all buyers.</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length of the ramp should be at least 60 inches to make the ramp easier to climb and resistant to impact.</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ramp should fit at least 5 vehicles to make it compatible.</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ramp should be able to complete at least two tasks related to the wheelchair.</a:t>
            </a:r>
            <a:endParaRPr sz="800">
              <a:solidFill>
                <a:schemeClr val="dk1"/>
              </a:solidFill>
            </a:endParaRPr>
          </a:p>
          <a:p>
            <a:pPr indent="457200" lvl="0" marL="0" rtl="0" algn="l">
              <a:lnSpc>
                <a:spcPct val="100000"/>
              </a:lnSpc>
              <a:spcBef>
                <a:spcPts val="1200"/>
              </a:spcBef>
              <a:spcAft>
                <a:spcPts val="0"/>
              </a:spcAft>
              <a:buNone/>
            </a:pPr>
            <a:r>
              <a:rPr lang="en" sz="800">
                <a:solidFill>
                  <a:schemeClr val="dk1"/>
                </a:solidFill>
              </a:rPr>
              <a:t>-The ramp should be able to sustain an impact of at least 10 joules.</a:t>
            </a:r>
            <a:endParaRPr sz="800">
              <a:solidFill>
                <a:schemeClr val="dk1"/>
              </a:solidFill>
            </a:endParaRPr>
          </a:p>
          <a:p>
            <a:pPr indent="457200" lvl="0" marL="0" rtl="0" algn="l">
              <a:lnSpc>
                <a:spcPct val="115000"/>
              </a:lnSpc>
              <a:spcBef>
                <a:spcPts val="1200"/>
              </a:spcBef>
              <a:spcAft>
                <a:spcPts val="0"/>
              </a:spcAft>
              <a:buNone/>
            </a:pPr>
            <a:r>
              <a:t/>
            </a:r>
            <a:endParaRPr sz="900">
              <a:solidFill>
                <a:schemeClr val="dk1"/>
              </a:solidFill>
            </a:endParaRPr>
          </a:p>
          <a:p>
            <a:pPr indent="457200" lvl="0" marL="0" rtl="0" algn="l">
              <a:lnSpc>
                <a:spcPct val="115000"/>
              </a:lnSpc>
              <a:spcBef>
                <a:spcPts val="1200"/>
              </a:spcBef>
              <a:spcAft>
                <a:spcPts val="0"/>
              </a:spcAft>
              <a:buNone/>
            </a:pPr>
            <a:r>
              <a:t/>
            </a:r>
            <a:endParaRPr sz="900">
              <a:solidFill>
                <a:schemeClr val="dk1"/>
              </a:solidFill>
            </a:endParaRPr>
          </a:p>
          <a:p>
            <a:pPr indent="45720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pic>
        <p:nvPicPr>
          <p:cNvPr id="153" name="Google Shape;153;p25"/>
          <p:cNvPicPr preferRelativeResize="0"/>
          <p:nvPr/>
        </p:nvPicPr>
        <p:blipFill>
          <a:blip r:embed="rId3">
            <a:alphaModFix/>
          </a:blip>
          <a:stretch>
            <a:fillRect/>
          </a:stretch>
        </p:blipFill>
        <p:spPr>
          <a:xfrm>
            <a:off x="3277975" y="2220550"/>
            <a:ext cx="5739574" cy="989160"/>
          </a:xfrm>
          <a:prstGeom prst="rect">
            <a:avLst/>
          </a:prstGeom>
          <a:noFill/>
          <a:ln>
            <a:noFill/>
          </a:ln>
        </p:spPr>
      </p:pic>
      <p:pic>
        <p:nvPicPr>
          <p:cNvPr id="154" name="Google Shape;154;p25"/>
          <p:cNvPicPr preferRelativeResize="0"/>
          <p:nvPr/>
        </p:nvPicPr>
        <p:blipFill>
          <a:blip r:embed="rId4">
            <a:alphaModFix/>
          </a:blip>
          <a:stretch>
            <a:fillRect/>
          </a:stretch>
        </p:blipFill>
        <p:spPr>
          <a:xfrm>
            <a:off x="3277975" y="365203"/>
            <a:ext cx="5739575" cy="1745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356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QFD: correlations</a:t>
            </a:r>
            <a:endParaRPr/>
          </a:p>
        </p:txBody>
      </p:sp>
      <p:sp>
        <p:nvSpPr>
          <p:cNvPr id="160" name="Google Shape;160;p26"/>
          <p:cNvSpPr txBox="1"/>
          <p:nvPr>
            <p:ph idx="1" type="body"/>
          </p:nvPr>
        </p:nvSpPr>
        <p:spPr>
          <a:xfrm>
            <a:off x="311700" y="1153300"/>
            <a:ext cx="3569100" cy="3415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chemeClr val="dk1"/>
                </a:solidFill>
              </a:rPr>
              <a:t>The two correlation that were present include:</a:t>
            </a:r>
            <a:endParaRPr>
              <a:solidFill>
                <a:schemeClr val="dk1"/>
              </a:solidFill>
            </a:endParaRPr>
          </a:p>
          <a:p>
            <a:pPr indent="0" lvl="0" marL="0" rtl="0" algn="l">
              <a:spcBef>
                <a:spcPts val="1200"/>
              </a:spcBef>
              <a:spcAft>
                <a:spcPts val="0"/>
              </a:spcAft>
              <a:buNone/>
            </a:pPr>
            <a:r>
              <a:rPr lang="en">
                <a:solidFill>
                  <a:schemeClr val="dk1"/>
                </a:solidFill>
              </a:rPr>
              <a:t>-Length of ramp and slope of ramp. As the length of the ramp increases, the slope decreases.</a:t>
            </a:r>
            <a:endParaRPr>
              <a:solidFill>
                <a:schemeClr val="dk1"/>
              </a:solidFill>
            </a:endParaRPr>
          </a:p>
          <a:p>
            <a:pPr indent="0" lvl="0" marL="0" rtl="0" algn="l">
              <a:spcBef>
                <a:spcPts val="1200"/>
              </a:spcBef>
              <a:spcAft>
                <a:spcPts val="0"/>
              </a:spcAft>
              <a:buNone/>
            </a:pPr>
            <a:r>
              <a:rPr lang="en">
                <a:solidFill>
                  <a:schemeClr val="dk1"/>
                </a:solidFill>
              </a:rPr>
              <a:t>-Length of the ramp and volume of the folded ramp. As  the length of the ramp </a:t>
            </a:r>
            <a:r>
              <a:rPr lang="en">
                <a:solidFill>
                  <a:schemeClr val="dk1"/>
                </a:solidFill>
              </a:rPr>
              <a:t>increases, the folded volume would increase as well.</a:t>
            </a:r>
            <a:endParaRPr>
              <a:solidFill>
                <a:schemeClr val="dk1"/>
              </a:solidFill>
            </a:endParaRPr>
          </a:p>
          <a:p>
            <a:pPr indent="0" lvl="0" marL="0" rtl="0" algn="l">
              <a:spcBef>
                <a:spcPts val="1200"/>
              </a:spcBef>
              <a:spcAft>
                <a:spcPts val="0"/>
              </a:spcAft>
              <a:buNone/>
            </a:pPr>
            <a:r>
              <a:rPr lang="en">
                <a:solidFill>
                  <a:schemeClr val="dk1"/>
                </a:solidFill>
              </a:rPr>
              <a:t>-Life span and cost. As the cost increases, the life span increased as well.</a:t>
            </a:r>
            <a:endParaRPr>
              <a:solidFill>
                <a:schemeClr val="dk1"/>
              </a:solidFill>
            </a:endParaRPr>
          </a:p>
          <a:p>
            <a:pPr indent="0" lvl="0" marL="0" rtl="0" algn="l">
              <a:spcBef>
                <a:spcPts val="1200"/>
              </a:spcBef>
              <a:spcAft>
                <a:spcPts val="0"/>
              </a:spcAft>
              <a:buNone/>
            </a:pPr>
            <a:r>
              <a:rPr lang="en">
                <a:solidFill>
                  <a:schemeClr val="dk1"/>
                </a:solidFill>
              </a:rPr>
              <a:t>-Weight of ramp and width of ramp. As width increased, the weight would increase as well.</a:t>
            </a:r>
            <a:endParaRPr>
              <a:solidFill>
                <a:schemeClr val="dk1"/>
              </a:solidFill>
            </a:endParaRPr>
          </a:p>
          <a:p>
            <a:pPr indent="0" lvl="0" marL="0" rtl="0" algn="l">
              <a:spcBef>
                <a:spcPts val="1200"/>
              </a:spcBef>
              <a:spcAft>
                <a:spcPts val="0"/>
              </a:spcAft>
              <a:buNone/>
            </a:pPr>
            <a:r>
              <a:rPr lang="en">
                <a:solidFill>
                  <a:schemeClr val="dk1"/>
                </a:solidFill>
              </a:rPr>
              <a:t>-Cost and applications. As the cost increased, the applications would as well.</a:t>
            </a:r>
            <a:endParaRPr>
              <a:solidFill>
                <a:schemeClr val="dk1"/>
              </a:solidFill>
            </a:endParaRPr>
          </a:p>
          <a:p>
            <a:pPr indent="0" lvl="0" marL="0" rtl="0" algn="l">
              <a:spcBef>
                <a:spcPts val="1200"/>
              </a:spcBef>
              <a:spcAft>
                <a:spcPts val="1200"/>
              </a:spcAft>
              <a:buNone/>
            </a:pPr>
            <a:r>
              <a:rPr lang="en">
                <a:solidFill>
                  <a:schemeClr val="dk1"/>
                </a:solidFill>
              </a:rPr>
              <a:t>-Length of ramp and resistance to impact. As the length increases, the resistance to impact decreases</a:t>
            </a:r>
            <a:endParaRPr>
              <a:solidFill>
                <a:schemeClr val="dk1"/>
              </a:solidFill>
            </a:endParaRPr>
          </a:p>
        </p:txBody>
      </p:sp>
      <p:pic>
        <p:nvPicPr>
          <p:cNvPr id="161" name="Google Shape;161;p26"/>
          <p:cNvPicPr preferRelativeResize="0"/>
          <p:nvPr/>
        </p:nvPicPr>
        <p:blipFill>
          <a:blip r:embed="rId3">
            <a:alphaModFix/>
          </a:blip>
          <a:stretch>
            <a:fillRect/>
          </a:stretch>
        </p:blipFill>
        <p:spPr>
          <a:xfrm>
            <a:off x="4033200" y="152400"/>
            <a:ext cx="4881520"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generation methods</a:t>
            </a:r>
            <a:endParaRPr/>
          </a:p>
        </p:txBody>
      </p:sp>
      <p:sp>
        <p:nvSpPr>
          <p:cNvPr id="167" name="Google Shape;16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Brainstorming</a:t>
            </a:r>
            <a:endParaRPr>
              <a:solidFill>
                <a:schemeClr val="dk1"/>
              </a:solidFill>
            </a:endParaRPr>
          </a:p>
          <a:p>
            <a:pPr indent="0" lvl="0" marL="0" rtl="0" algn="l">
              <a:spcBef>
                <a:spcPts val="1200"/>
              </a:spcBef>
              <a:spcAft>
                <a:spcPts val="0"/>
              </a:spcAft>
              <a:buNone/>
            </a:pPr>
            <a:r>
              <a:rPr lang="en">
                <a:solidFill>
                  <a:schemeClr val="dk1"/>
                </a:solidFill>
              </a:rPr>
              <a:t>	-We each up came up with a different idea, which were presented in sketches. A total of four sketches were drawn.</a:t>
            </a:r>
            <a:endParaRPr>
              <a:solidFill>
                <a:schemeClr val="dk1"/>
              </a:solidFill>
            </a:endParaRPr>
          </a:p>
          <a:p>
            <a:pPr indent="0" lvl="0" marL="0" rtl="0" algn="l">
              <a:spcBef>
                <a:spcPts val="1200"/>
              </a:spcBef>
              <a:spcAft>
                <a:spcPts val="0"/>
              </a:spcAft>
              <a:buNone/>
            </a:pPr>
            <a:r>
              <a:rPr lang="en">
                <a:solidFill>
                  <a:schemeClr val="dk1"/>
                </a:solidFill>
              </a:rPr>
              <a:t>Morphological table:</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168" name="Google Shape;168;p27"/>
          <p:cNvPicPr preferRelativeResize="0"/>
          <p:nvPr/>
        </p:nvPicPr>
        <p:blipFill>
          <a:blip r:embed="rId3">
            <a:alphaModFix/>
          </a:blip>
          <a:stretch>
            <a:fillRect/>
          </a:stretch>
        </p:blipFill>
        <p:spPr>
          <a:xfrm>
            <a:off x="311700" y="2734225"/>
            <a:ext cx="4738601" cy="227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Sketch 1 - Lego ramp design </a:t>
            </a:r>
            <a:endParaRPr/>
          </a:p>
        </p:txBody>
      </p:sp>
      <p:sp>
        <p:nvSpPr>
          <p:cNvPr id="174" name="Google Shape;174;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dk1"/>
                </a:solidFill>
              </a:rPr>
              <a:t>Ramp is comprised of sections held together by pins.</a:t>
            </a:r>
            <a:endParaRPr>
              <a:solidFill>
                <a:schemeClr val="dk1"/>
              </a:solidFill>
            </a:endParaRPr>
          </a:p>
          <a:p>
            <a:pPr indent="0" lvl="0" marL="0" rtl="0" algn="l">
              <a:spcBef>
                <a:spcPts val="1200"/>
              </a:spcBef>
              <a:spcAft>
                <a:spcPts val="0"/>
              </a:spcAft>
              <a:buNone/>
            </a:pPr>
            <a:r>
              <a:rPr lang="en">
                <a:solidFill>
                  <a:schemeClr val="dk1"/>
                </a:solidFill>
              </a:rPr>
              <a:t>Pros: </a:t>
            </a:r>
            <a:endParaRPr>
              <a:solidFill>
                <a:schemeClr val="dk1"/>
              </a:solidFill>
            </a:endParaRPr>
          </a:p>
          <a:p>
            <a:pPr indent="457200" lvl="0" marL="0" rtl="0" algn="l">
              <a:spcBef>
                <a:spcPts val="1200"/>
              </a:spcBef>
              <a:spcAft>
                <a:spcPts val="0"/>
              </a:spcAft>
              <a:buNone/>
            </a:pPr>
            <a:r>
              <a:rPr lang="en">
                <a:solidFill>
                  <a:schemeClr val="dk1"/>
                </a:solidFill>
              </a:rPr>
              <a:t>-</a:t>
            </a:r>
            <a:r>
              <a:rPr lang="en">
                <a:solidFill>
                  <a:schemeClr val="dk1"/>
                </a:solidFill>
              </a:rPr>
              <a:t>Variable</a:t>
            </a:r>
            <a:r>
              <a:rPr lang="en">
                <a:solidFill>
                  <a:schemeClr val="dk1"/>
                </a:solidFill>
              </a:rPr>
              <a:t> length</a:t>
            </a:r>
            <a:endParaRPr>
              <a:solidFill>
                <a:schemeClr val="dk1"/>
              </a:solidFill>
            </a:endParaRPr>
          </a:p>
          <a:p>
            <a:pPr indent="457200" lvl="0" marL="0" rtl="0" algn="l">
              <a:spcBef>
                <a:spcPts val="1200"/>
              </a:spcBef>
              <a:spcAft>
                <a:spcPts val="0"/>
              </a:spcAft>
              <a:buNone/>
            </a:pPr>
            <a:r>
              <a:rPr lang="en">
                <a:solidFill>
                  <a:schemeClr val="dk1"/>
                </a:solidFill>
              </a:rPr>
              <a:t>-Strength</a:t>
            </a:r>
            <a:endParaRPr>
              <a:solidFill>
                <a:schemeClr val="dk1"/>
              </a:solidFill>
            </a:endParaRPr>
          </a:p>
          <a:p>
            <a:pPr indent="0" lvl="0" marL="0" rtl="0" algn="l">
              <a:spcBef>
                <a:spcPts val="1200"/>
              </a:spcBef>
              <a:spcAft>
                <a:spcPts val="0"/>
              </a:spcAft>
              <a:buNone/>
            </a:pPr>
            <a:r>
              <a:rPr lang="en">
                <a:solidFill>
                  <a:schemeClr val="dk1"/>
                </a:solidFill>
              </a:rPr>
              <a:t>Cons: </a:t>
            </a:r>
            <a:endParaRPr>
              <a:solidFill>
                <a:schemeClr val="dk1"/>
              </a:solidFill>
            </a:endParaRPr>
          </a:p>
          <a:p>
            <a:pPr indent="457200" lvl="0" marL="0" rtl="0" algn="l">
              <a:spcBef>
                <a:spcPts val="1200"/>
              </a:spcBef>
              <a:spcAft>
                <a:spcPts val="0"/>
              </a:spcAft>
              <a:buNone/>
            </a:pPr>
            <a:r>
              <a:rPr lang="en">
                <a:solidFill>
                  <a:schemeClr val="dk1"/>
                </a:solidFill>
              </a:rPr>
              <a:t>-set up time </a:t>
            </a:r>
            <a:endParaRPr>
              <a:solidFill>
                <a:schemeClr val="dk1"/>
              </a:solidFill>
            </a:endParaRPr>
          </a:p>
          <a:p>
            <a:pPr indent="457200" lvl="0" marL="0" rtl="0" algn="l">
              <a:spcBef>
                <a:spcPts val="1200"/>
              </a:spcBef>
              <a:spcAft>
                <a:spcPts val="0"/>
              </a:spcAft>
              <a:buNone/>
            </a:pPr>
            <a:r>
              <a:rPr lang="en">
                <a:solidFill>
                  <a:schemeClr val="dk1"/>
                </a:solidFill>
              </a:rPr>
              <a:t>-Amount of </a:t>
            </a:r>
            <a:r>
              <a:rPr lang="en">
                <a:solidFill>
                  <a:schemeClr val="dk1"/>
                </a:solidFill>
              </a:rPr>
              <a:t>pieces</a:t>
            </a:r>
            <a:r>
              <a:rPr lang="en">
                <a:solidFill>
                  <a:schemeClr val="dk1"/>
                </a:solidFill>
              </a:rPr>
              <a:t> </a:t>
            </a:r>
            <a:endParaRPr>
              <a:solidFill>
                <a:schemeClr val="dk1"/>
              </a:solidFill>
            </a:endParaRPr>
          </a:p>
          <a:p>
            <a:pPr indent="457200" lvl="0" marL="0" rtl="0" algn="l">
              <a:spcBef>
                <a:spcPts val="1200"/>
              </a:spcBef>
              <a:spcAft>
                <a:spcPts val="1200"/>
              </a:spcAft>
              <a:buNone/>
            </a:pPr>
            <a:r>
              <a:rPr lang="en">
                <a:solidFill>
                  <a:schemeClr val="dk1"/>
                </a:solidFill>
              </a:rPr>
              <a:t>-Storage </a:t>
            </a:r>
            <a:endParaRPr>
              <a:solidFill>
                <a:schemeClr val="dk1"/>
              </a:solidFill>
            </a:endParaRPr>
          </a:p>
        </p:txBody>
      </p:sp>
      <p:pic>
        <p:nvPicPr>
          <p:cNvPr id="175" name="Google Shape;175;p28"/>
          <p:cNvPicPr preferRelativeResize="0"/>
          <p:nvPr/>
        </p:nvPicPr>
        <p:blipFill rotWithShape="1">
          <a:blip r:embed="rId3">
            <a:alphaModFix/>
          </a:blip>
          <a:srcRect b="24599" l="0" r="0" t="2231"/>
          <a:stretch/>
        </p:blipFill>
        <p:spPr>
          <a:xfrm>
            <a:off x="4715975" y="690137"/>
            <a:ext cx="3857626" cy="3763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Sketch</a:t>
            </a:r>
            <a:r>
              <a:rPr lang="en" sz="2400"/>
              <a:t> 2 - </a:t>
            </a:r>
            <a:r>
              <a:rPr lang="en" sz="2400"/>
              <a:t>Telescoping Ramp</a:t>
            </a:r>
            <a:endParaRPr sz="2400"/>
          </a:p>
          <a:p>
            <a:pPr indent="0" lvl="0" marL="0" rtl="0" algn="l">
              <a:spcBef>
                <a:spcPts val="0"/>
              </a:spcBef>
              <a:spcAft>
                <a:spcPts val="0"/>
              </a:spcAft>
              <a:buNone/>
            </a:pPr>
            <a:r>
              <a:t/>
            </a:r>
            <a:endParaRPr/>
          </a:p>
        </p:txBody>
      </p:sp>
      <p:sp>
        <p:nvSpPr>
          <p:cNvPr id="181" name="Google Shape;181;p29"/>
          <p:cNvSpPr txBox="1"/>
          <p:nvPr>
            <p:ph idx="1" type="body"/>
          </p:nvPr>
        </p:nvSpPr>
        <p:spPr>
          <a:xfrm>
            <a:off x="311700" y="1152475"/>
            <a:ext cx="29307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rPr>
              <a:t>Fits in large box and slides out to full length.</a:t>
            </a:r>
            <a:endParaRPr>
              <a:solidFill>
                <a:schemeClr val="dk1"/>
              </a:solidFill>
            </a:endParaRPr>
          </a:p>
          <a:p>
            <a:pPr indent="0" lvl="0" marL="0" rtl="0" algn="l">
              <a:spcBef>
                <a:spcPts val="1200"/>
              </a:spcBef>
              <a:spcAft>
                <a:spcPts val="0"/>
              </a:spcAft>
              <a:buNone/>
            </a:pPr>
            <a:r>
              <a:rPr lang="en">
                <a:solidFill>
                  <a:schemeClr val="dk1"/>
                </a:solidFill>
              </a:rPr>
              <a:t>Pros: </a:t>
            </a:r>
            <a:endParaRPr>
              <a:solidFill>
                <a:schemeClr val="dk1"/>
              </a:solidFill>
            </a:endParaRPr>
          </a:p>
          <a:p>
            <a:pPr indent="457200" lvl="0" marL="0" rtl="0" algn="l">
              <a:spcBef>
                <a:spcPts val="1200"/>
              </a:spcBef>
              <a:spcAft>
                <a:spcPts val="0"/>
              </a:spcAft>
              <a:buNone/>
            </a:pPr>
            <a:r>
              <a:rPr lang="en">
                <a:solidFill>
                  <a:schemeClr val="dk1"/>
                </a:solidFill>
              </a:rPr>
              <a:t>-compact</a:t>
            </a:r>
            <a:endParaRPr>
              <a:solidFill>
                <a:schemeClr val="dk1"/>
              </a:solidFill>
            </a:endParaRPr>
          </a:p>
          <a:p>
            <a:pPr indent="457200" lvl="0" marL="0" rtl="0" algn="l">
              <a:spcBef>
                <a:spcPts val="1200"/>
              </a:spcBef>
              <a:spcAft>
                <a:spcPts val="0"/>
              </a:spcAft>
              <a:buNone/>
            </a:pPr>
            <a:r>
              <a:rPr lang="en">
                <a:solidFill>
                  <a:schemeClr val="dk1"/>
                </a:solidFill>
              </a:rPr>
              <a:t>-Set up time</a:t>
            </a:r>
            <a:endParaRPr>
              <a:solidFill>
                <a:schemeClr val="dk1"/>
              </a:solidFill>
            </a:endParaRPr>
          </a:p>
          <a:p>
            <a:pPr indent="0" lvl="0" marL="0" rtl="0" algn="l">
              <a:spcBef>
                <a:spcPts val="1200"/>
              </a:spcBef>
              <a:spcAft>
                <a:spcPts val="0"/>
              </a:spcAft>
              <a:buNone/>
            </a:pPr>
            <a:r>
              <a:rPr lang="en">
                <a:solidFill>
                  <a:schemeClr val="dk1"/>
                </a:solidFill>
              </a:rPr>
              <a:t>Cons: </a:t>
            </a:r>
            <a:endParaRPr>
              <a:solidFill>
                <a:schemeClr val="dk1"/>
              </a:solidFill>
            </a:endParaRPr>
          </a:p>
          <a:p>
            <a:pPr indent="457200" lvl="0" marL="0" rtl="0" algn="l">
              <a:spcBef>
                <a:spcPts val="1200"/>
              </a:spcBef>
              <a:spcAft>
                <a:spcPts val="0"/>
              </a:spcAft>
              <a:buNone/>
            </a:pPr>
            <a:r>
              <a:rPr lang="en">
                <a:solidFill>
                  <a:schemeClr val="dk1"/>
                </a:solidFill>
              </a:rPr>
              <a:t>-Strength </a:t>
            </a:r>
            <a:endParaRPr>
              <a:solidFill>
                <a:schemeClr val="dk1"/>
              </a:solidFill>
            </a:endParaRPr>
          </a:p>
          <a:p>
            <a:pPr indent="457200" lvl="0" marL="0" rtl="0" algn="l">
              <a:spcBef>
                <a:spcPts val="1200"/>
              </a:spcBef>
              <a:spcAft>
                <a:spcPts val="0"/>
              </a:spcAft>
              <a:buNone/>
            </a:pPr>
            <a:r>
              <a:rPr lang="en">
                <a:solidFill>
                  <a:schemeClr val="dk1"/>
                </a:solidFill>
              </a:rPr>
              <a:t>-No real locking mechanism</a:t>
            </a:r>
            <a:endParaRPr>
              <a:solidFill>
                <a:schemeClr val="dk1"/>
              </a:solidFill>
            </a:endParaRPr>
          </a:p>
          <a:p>
            <a:pPr indent="457200" lvl="0" marL="0" rtl="0" algn="l">
              <a:spcBef>
                <a:spcPts val="1200"/>
              </a:spcBef>
              <a:spcAft>
                <a:spcPts val="1200"/>
              </a:spcAft>
              <a:buNone/>
            </a:pPr>
            <a:r>
              <a:rPr lang="en">
                <a:solidFill>
                  <a:schemeClr val="dk1"/>
                </a:solidFill>
              </a:rPr>
              <a:t>-2 inch “jump” at one end</a:t>
            </a:r>
            <a:endParaRPr>
              <a:solidFill>
                <a:schemeClr val="dk1"/>
              </a:solidFill>
            </a:endParaRPr>
          </a:p>
        </p:txBody>
      </p:sp>
      <p:pic>
        <p:nvPicPr>
          <p:cNvPr id="182" name="Google Shape;182;p29"/>
          <p:cNvPicPr preferRelativeResize="0"/>
          <p:nvPr/>
        </p:nvPicPr>
        <p:blipFill rotWithShape="1">
          <a:blip r:embed="rId3">
            <a:alphaModFix/>
          </a:blip>
          <a:srcRect b="51183" l="0" r="0" t="0"/>
          <a:stretch/>
        </p:blipFill>
        <p:spPr>
          <a:xfrm>
            <a:off x="3665725" y="1152475"/>
            <a:ext cx="5248892" cy="3416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Sketch</a:t>
            </a:r>
            <a:r>
              <a:rPr lang="en"/>
              <a:t> 3 - Folding ramp</a:t>
            </a:r>
            <a:endParaRPr/>
          </a:p>
        </p:txBody>
      </p:sp>
      <p:sp>
        <p:nvSpPr>
          <p:cNvPr id="188" name="Google Shape;188;p30"/>
          <p:cNvSpPr txBox="1"/>
          <p:nvPr>
            <p:ph idx="1" type="body"/>
          </p:nvPr>
        </p:nvSpPr>
        <p:spPr>
          <a:xfrm>
            <a:off x="311700" y="1152475"/>
            <a:ext cx="4480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rPr>
              <a:t>The ramp folds in two places and has a handle on the sides.</a:t>
            </a:r>
            <a:endParaRPr>
              <a:solidFill>
                <a:schemeClr val="dk1"/>
              </a:solidFill>
            </a:endParaRPr>
          </a:p>
          <a:p>
            <a:pPr indent="0" lvl="0" marL="0" rtl="0" algn="l">
              <a:spcBef>
                <a:spcPts val="1200"/>
              </a:spcBef>
              <a:spcAft>
                <a:spcPts val="0"/>
              </a:spcAft>
              <a:buNone/>
            </a:pPr>
            <a:r>
              <a:rPr lang="en">
                <a:solidFill>
                  <a:schemeClr val="dk1"/>
                </a:solidFill>
              </a:rPr>
              <a:t>Pros: </a:t>
            </a:r>
            <a:endParaRPr>
              <a:solidFill>
                <a:schemeClr val="dk1"/>
              </a:solidFill>
            </a:endParaRPr>
          </a:p>
          <a:p>
            <a:pPr indent="457200" lvl="0" marL="0" rtl="0" algn="l">
              <a:spcBef>
                <a:spcPts val="1200"/>
              </a:spcBef>
              <a:spcAft>
                <a:spcPts val="0"/>
              </a:spcAft>
              <a:buNone/>
            </a:pPr>
            <a:r>
              <a:rPr lang="en">
                <a:solidFill>
                  <a:schemeClr val="dk1"/>
                </a:solidFill>
              </a:rPr>
              <a:t>-Strength </a:t>
            </a:r>
            <a:endParaRPr>
              <a:solidFill>
                <a:schemeClr val="dk1"/>
              </a:solidFill>
            </a:endParaRPr>
          </a:p>
          <a:p>
            <a:pPr indent="457200" lvl="0" marL="0" rtl="0" algn="l">
              <a:spcBef>
                <a:spcPts val="1200"/>
              </a:spcBef>
              <a:spcAft>
                <a:spcPts val="0"/>
              </a:spcAft>
              <a:buNone/>
            </a:pPr>
            <a:r>
              <a:rPr lang="en">
                <a:solidFill>
                  <a:schemeClr val="dk1"/>
                </a:solidFill>
              </a:rPr>
              <a:t>-</a:t>
            </a:r>
            <a:r>
              <a:rPr lang="en">
                <a:solidFill>
                  <a:schemeClr val="dk1"/>
                </a:solidFill>
              </a:rPr>
              <a:t>Reliability</a:t>
            </a:r>
            <a:endParaRPr>
              <a:solidFill>
                <a:schemeClr val="dk1"/>
              </a:solidFill>
            </a:endParaRPr>
          </a:p>
          <a:p>
            <a:pPr indent="457200" lvl="0" marL="0" rtl="0" algn="l">
              <a:spcBef>
                <a:spcPts val="1200"/>
              </a:spcBef>
              <a:spcAft>
                <a:spcPts val="0"/>
              </a:spcAft>
              <a:buNone/>
            </a:pPr>
            <a:r>
              <a:rPr lang="en">
                <a:solidFill>
                  <a:schemeClr val="dk1"/>
                </a:solidFill>
              </a:rPr>
              <a:t>-Set up time</a:t>
            </a:r>
            <a:endParaRPr>
              <a:solidFill>
                <a:schemeClr val="dk1"/>
              </a:solidFill>
            </a:endParaRPr>
          </a:p>
          <a:p>
            <a:pPr indent="0" lvl="0" marL="0" rtl="0" algn="l">
              <a:spcBef>
                <a:spcPts val="1200"/>
              </a:spcBef>
              <a:spcAft>
                <a:spcPts val="0"/>
              </a:spcAft>
              <a:buNone/>
            </a:pPr>
            <a:r>
              <a:rPr lang="en">
                <a:solidFill>
                  <a:schemeClr val="dk1"/>
                </a:solidFill>
              </a:rPr>
              <a:t>Cons: </a:t>
            </a:r>
            <a:endParaRPr>
              <a:solidFill>
                <a:schemeClr val="dk1"/>
              </a:solidFill>
            </a:endParaRPr>
          </a:p>
          <a:p>
            <a:pPr indent="457200" lvl="0" marL="0" rtl="0" algn="l">
              <a:spcBef>
                <a:spcPts val="1200"/>
              </a:spcBef>
              <a:spcAft>
                <a:spcPts val="0"/>
              </a:spcAft>
              <a:buNone/>
            </a:pPr>
            <a:r>
              <a:rPr lang="en">
                <a:solidFill>
                  <a:schemeClr val="dk1"/>
                </a:solidFill>
              </a:rPr>
              <a:t>-The design is not as versatile as other options</a:t>
            </a:r>
            <a:endParaRPr/>
          </a:p>
          <a:p>
            <a:pPr indent="0" lvl="0" marL="0" rtl="0" algn="l">
              <a:spcBef>
                <a:spcPts val="1200"/>
              </a:spcBef>
              <a:spcAft>
                <a:spcPts val="1200"/>
              </a:spcAft>
              <a:buNone/>
            </a:pPr>
            <a:r>
              <a:t/>
            </a:r>
            <a:endParaRPr/>
          </a:p>
        </p:txBody>
      </p:sp>
      <p:pic>
        <p:nvPicPr>
          <p:cNvPr id="189" name="Google Shape;189;p30"/>
          <p:cNvPicPr preferRelativeResize="0"/>
          <p:nvPr/>
        </p:nvPicPr>
        <p:blipFill>
          <a:blip r:embed="rId3">
            <a:alphaModFix/>
          </a:blip>
          <a:stretch>
            <a:fillRect/>
          </a:stretch>
        </p:blipFill>
        <p:spPr>
          <a:xfrm>
            <a:off x="5046177" y="359050"/>
            <a:ext cx="3157375" cy="42098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182350" y="399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Sketch</a:t>
            </a:r>
            <a:r>
              <a:rPr lang="en"/>
              <a:t> 4 - Slide on ramp</a:t>
            </a:r>
            <a:endParaRPr/>
          </a:p>
        </p:txBody>
      </p:sp>
      <p:sp>
        <p:nvSpPr>
          <p:cNvPr id="195" name="Google Shape;195;p31"/>
          <p:cNvSpPr txBox="1"/>
          <p:nvPr>
            <p:ph idx="1" type="body"/>
          </p:nvPr>
        </p:nvSpPr>
        <p:spPr>
          <a:xfrm>
            <a:off x="311700" y="1152475"/>
            <a:ext cx="33039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rPr>
              <a:t>Slide on each 1 foot section on to two 7 foot metal rods that go through ramp side walls.</a:t>
            </a:r>
            <a:endParaRPr>
              <a:solidFill>
                <a:schemeClr val="dk1"/>
              </a:solidFill>
            </a:endParaRPr>
          </a:p>
          <a:p>
            <a:pPr indent="0" lvl="0" marL="0" rtl="0" algn="l">
              <a:spcBef>
                <a:spcPts val="1200"/>
              </a:spcBef>
              <a:spcAft>
                <a:spcPts val="0"/>
              </a:spcAft>
              <a:buNone/>
            </a:pPr>
            <a:r>
              <a:rPr lang="en">
                <a:solidFill>
                  <a:schemeClr val="dk1"/>
                </a:solidFill>
              </a:rPr>
              <a:t>Pros: </a:t>
            </a:r>
            <a:endParaRPr>
              <a:solidFill>
                <a:schemeClr val="dk1"/>
              </a:solidFill>
            </a:endParaRPr>
          </a:p>
          <a:p>
            <a:pPr indent="457200" lvl="0" marL="0" rtl="0" algn="l">
              <a:spcBef>
                <a:spcPts val="1200"/>
              </a:spcBef>
              <a:spcAft>
                <a:spcPts val="0"/>
              </a:spcAft>
              <a:buNone/>
            </a:pPr>
            <a:r>
              <a:rPr lang="en">
                <a:solidFill>
                  <a:schemeClr val="dk1"/>
                </a:solidFill>
              </a:rPr>
              <a:t>-Strong </a:t>
            </a:r>
            <a:endParaRPr>
              <a:solidFill>
                <a:schemeClr val="dk1"/>
              </a:solidFill>
            </a:endParaRPr>
          </a:p>
          <a:p>
            <a:pPr indent="457200" lvl="0" marL="0" rtl="0" algn="l">
              <a:spcBef>
                <a:spcPts val="1200"/>
              </a:spcBef>
              <a:spcAft>
                <a:spcPts val="0"/>
              </a:spcAft>
              <a:buNone/>
            </a:pPr>
            <a:r>
              <a:rPr lang="en">
                <a:solidFill>
                  <a:schemeClr val="dk1"/>
                </a:solidFill>
              </a:rPr>
              <a:t>-Length of ramp</a:t>
            </a:r>
            <a:endParaRPr>
              <a:solidFill>
                <a:schemeClr val="dk1"/>
              </a:solidFill>
            </a:endParaRPr>
          </a:p>
          <a:p>
            <a:pPr indent="0" lvl="0" marL="0" rtl="0" algn="l">
              <a:spcBef>
                <a:spcPts val="1200"/>
              </a:spcBef>
              <a:spcAft>
                <a:spcPts val="0"/>
              </a:spcAft>
              <a:buNone/>
            </a:pPr>
            <a:r>
              <a:rPr lang="en">
                <a:solidFill>
                  <a:schemeClr val="dk1"/>
                </a:solidFill>
              </a:rPr>
              <a:t>Cons: </a:t>
            </a:r>
            <a:endParaRPr>
              <a:solidFill>
                <a:schemeClr val="dk1"/>
              </a:solidFill>
            </a:endParaRPr>
          </a:p>
          <a:p>
            <a:pPr indent="457200" lvl="0" marL="0" rtl="0" algn="l">
              <a:spcBef>
                <a:spcPts val="1200"/>
              </a:spcBef>
              <a:spcAft>
                <a:spcPts val="0"/>
              </a:spcAft>
              <a:buNone/>
            </a:pPr>
            <a:r>
              <a:rPr lang="en">
                <a:solidFill>
                  <a:schemeClr val="dk1"/>
                </a:solidFill>
              </a:rPr>
              <a:t>-Set up time </a:t>
            </a:r>
            <a:endParaRPr>
              <a:solidFill>
                <a:schemeClr val="dk1"/>
              </a:solidFill>
            </a:endParaRPr>
          </a:p>
          <a:p>
            <a:pPr indent="457200" lvl="0" marL="0" rtl="0" algn="l">
              <a:spcBef>
                <a:spcPts val="1200"/>
              </a:spcBef>
              <a:spcAft>
                <a:spcPts val="0"/>
              </a:spcAft>
              <a:buNone/>
            </a:pPr>
            <a:r>
              <a:rPr lang="en">
                <a:solidFill>
                  <a:schemeClr val="dk1"/>
                </a:solidFill>
              </a:rPr>
              <a:t>-</a:t>
            </a:r>
            <a:r>
              <a:rPr lang="en">
                <a:solidFill>
                  <a:schemeClr val="dk1"/>
                </a:solidFill>
              </a:rPr>
              <a:t>Pieces</a:t>
            </a:r>
            <a:endParaRPr>
              <a:solidFill>
                <a:schemeClr val="dk1"/>
              </a:solidFill>
            </a:endParaRPr>
          </a:p>
          <a:p>
            <a:pPr indent="457200" lvl="0" marL="0" rtl="0" algn="l">
              <a:spcBef>
                <a:spcPts val="1200"/>
              </a:spcBef>
              <a:spcAft>
                <a:spcPts val="1200"/>
              </a:spcAft>
              <a:buNone/>
            </a:pPr>
            <a:r>
              <a:rPr lang="en">
                <a:solidFill>
                  <a:schemeClr val="dk1"/>
                </a:solidFill>
              </a:rPr>
              <a:t>-Not very compact</a:t>
            </a:r>
            <a:r>
              <a:rPr lang="en">
                <a:solidFill>
                  <a:schemeClr val="dk1"/>
                </a:solidFill>
              </a:rPr>
              <a:t> </a:t>
            </a:r>
            <a:endParaRPr>
              <a:solidFill>
                <a:schemeClr val="dk1"/>
              </a:solidFill>
            </a:endParaRPr>
          </a:p>
        </p:txBody>
      </p:sp>
      <p:pic>
        <p:nvPicPr>
          <p:cNvPr id="196" name="Google Shape;196;p31"/>
          <p:cNvPicPr preferRelativeResize="0"/>
          <p:nvPr/>
        </p:nvPicPr>
        <p:blipFill rotWithShape="1">
          <a:blip r:embed="rId3">
            <a:alphaModFix/>
          </a:blip>
          <a:srcRect b="0" l="36636" r="0" t="0"/>
          <a:stretch/>
        </p:blipFill>
        <p:spPr>
          <a:xfrm rot="-5400000">
            <a:off x="4385076" y="93701"/>
            <a:ext cx="4186998" cy="495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dk1"/>
                </a:solidFill>
              </a:rPr>
              <a:t>The goal for this project is to design a multipurpose portable wheelchair ramp that allows easy and quick access to a </a:t>
            </a:r>
            <a:r>
              <a:rPr lang="en" sz="2000">
                <a:solidFill>
                  <a:schemeClr val="dk1"/>
                </a:solidFill>
              </a:rPr>
              <a:t>variety</a:t>
            </a:r>
            <a:r>
              <a:rPr lang="en" sz="2000">
                <a:solidFill>
                  <a:schemeClr val="dk1"/>
                </a:solidFill>
              </a:rPr>
              <a:t> of </a:t>
            </a:r>
            <a:r>
              <a:rPr lang="en" sz="2000">
                <a:solidFill>
                  <a:schemeClr val="dk1"/>
                </a:solidFill>
              </a:rPr>
              <a:t>vehicles. </a:t>
            </a:r>
            <a:r>
              <a:rPr lang="en" sz="2000">
                <a:solidFill>
                  <a:schemeClr val="dk1"/>
                </a:solidFill>
              </a:rPr>
              <a:t>There are currently many ramps for wheelchairs users or </a:t>
            </a:r>
            <a:r>
              <a:rPr lang="en" sz="2000">
                <a:solidFill>
                  <a:schemeClr val="dk1"/>
                </a:solidFill>
              </a:rPr>
              <a:t>wheelchair</a:t>
            </a:r>
            <a:r>
              <a:rPr lang="en" sz="2000">
                <a:solidFill>
                  <a:schemeClr val="dk1"/>
                </a:solidFill>
              </a:rPr>
              <a:t> transporters, but there are no ramps that do both of these tasks. With a significant amount of people who cannot </a:t>
            </a:r>
            <a:r>
              <a:rPr lang="en" sz="2000">
                <a:solidFill>
                  <a:schemeClr val="dk1"/>
                </a:solidFill>
              </a:rPr>
              <a:t>afford</a:t>
            </a:r>
            <a:r>
              <a:rPr lang="en" sz="2000">
                <a:solidFill>
                  <a:schemeClr val="dk1"/>
                </a:solidFill>
              </a:rPr>
              <a:t> </a:t>
            </a:r>
            <a:r>
              <a:rPr lang="en" sz="2000">
                <a:solidFill>
                  <a:schemeClr val="dk1"/>
                </a:solidFill>
              </a:rPr>
              <a:t>vehicles</a:t>
            </a:r>
            <a:r>
              <a:rPr lang="en" sz="2000">
                <a:solidFill>
                  <a:schemeClr val="dk1"/>
                </a:solidFill>
              </a:rPr>
              <a:t> that support people with wheelchair disabilities, an affordable, effective </a:t>
            </a:r>
            <a:r>
              <a:rPr lang="en" sz="2000">
                <a:solidFill>
                  <a:schemeClr val="dk1"/>
                </a:solidFill>
              </a:rPr>
              <a:t>wheelchair</a:t>
            </a:r>
            <a:r>
              <a:rPr lang="en" sz="2000">
                <a:solidFill>
                  <a:schemeClr val="dk1"/>
                </a:solidFill>
              </a:rPr>
              <a:t> ramp is a </a:t>
            </a:r>
            <a:r>
              <a:rPr lang="en" sz="2000">
                <a:solidFill>
                  <a:schemeClr val="dk1"/>
                </a:solidFill>
              </a:rPr>
              <a:t>necessity.</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152400" y="0"/>
            <a:ext cx="3346500" cy="66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 evaluation</a:t>
            </a:r>
            <a:endParaRPr/>
          </a:p>
        </p:txBody>
      </p:sp>
      <p:sp>
        <p:nvSpPr>
          <p:cNvPr id="202" name="Google Shape;202;p32"/>
          <p:cNvSpPr txBox="1"/>
          <p:nvPr/>
        </p:nvSpPr>
        <p:spPr>
          <a:xfrm>
            <a:off x="152400" y="3480750"/>
            <a:ext cx="8702400" cy="13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-Each design is awarded a number of points based on how well it completes the task. </a:t>
            </a:r>
            <a:endParaRPr sz="1800">
              <a:solidFill>
                <a:schemeClr val="dk1"/>
              </a:solidFill>
            </a:endParaRPr>
          </a:p>
          <a:p>
            <a:pPr indent="0" lvl="0" marL="0" rtl="0" algn="l">
              <a:spcBef>
                <a:spcPts val="0"/>
              </a:spcBef>
              <a:spcAft>
                <a:spcPts val="0"/>
              </a:spcAft>
              <a:buNone/>
            </a:pPr>
            <a:r>
              <a:rPr lang="en" sz="1800">
                <a:solidFill>
                  <a:schemeClr val="dk1"/>
                </a:solidFill>
              </a:rPr>
              <a:t>-Based on the concept evaluation, the </a:t>
            </a:r>
            <a:r>
              <a:rPr lang="en" sz="1800">
                <a:highlight>
                  <a:srgbClr val="00FF00"/>
                </a:highlight>
              </a:rPr>
              <a:t>folding ramp is the best design.</a:t>
            </a:r>
            <a:endParaRPr sz="1800">
              <a:highlight>
                <a:srgbClr val="00FF00"/>
              </a:highlight>
            </a:endParaRPr>
          </a:p>
        </p:txBody>
      </p:sp>
      <p:pic>
        <p:nvPicPr>
          <p:cNvPr id="203" name="Google Shape;203;p32"/>
          <p:cNvPicPr preferRelativeResize="0"/>
          <p:nvPr/>
        </p:nvPicPr>
        <p:blipFill>
          <a:blip r:embed="rId3">
            <a:alphaModFix/>
          </a:blip>
          <a:stretch>
            <a:fillRect/>
          </a:stretch>
        </p:blipFill>
        <p:spPr>
          <a:xfrm>
            <a:off x="152400" y="580450"/>
            <a:ext cx="7587323" cy="2781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choices - Treadplate Bump</a:t>
            </a:r>
            <a:endParaRPr/>
          </a:p>
        </p:txBody>
      </p:sp>
      <p:sp>
        <p:nvSpPr>
          <p:cNvPr id="209" name="Google Shape;209;p33"/>
          <p:cNvSpPr txBox="1"/>
          <p:nvPr>
            <p:ph idx="1" type="body"/>
          </p:nvPr>
        </p:nvSpPr>
        <p:spPr>
          <a:xfrm>
            <a:off x="311700" y="1152475"/>
            <a:ext cx="4260300" cy="361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 </a:t>
            </a:r>
            <a:r>
              <a:rPr lang="en">
                <a:solidFill>
                  <a:schemeClr val="dk1"/>
                </a:solidFill>
                <a:highlight>
                  <a:schemeClr val="accent5"/>
                </a:highlight>
              </a:rPr>
              <a:t>roughness (traction) to the surface.</a:t>
            </a:r>
            <a:r>
              <a:rPr lang="en">
                <a:solidFill>
                  <a:schemeClr val="dk1"/>
                </a:solidFill>
              </a:rPr>
              <a:t> (slip resistance)</a:t>
            </a:r>
            <a:endParaRPr>
              <a:solidFill>
                <a:schemeClr val="dk1"/>
              </a:solidFill>
            </a:endParaRPr>
          </a:p>
          <a:p>
            <a:pPr indent="0" lvl="0" marL="0" rtl="0" algn="l">
              <a:spcBef>
                <a:spcPts val="1200"/>
              </a:spcBef>
              <a:spcAft>
                <a:spcPts val="0"/>
              </a:spcAft>
              <a:buNone/>
            </a:pPr>
            <a:r>
              <a:rPr lang="en">
                <a:solidFill>
                  <a:schemeClr val="dk1"/>
                </a:solidFill>
              </a:rPr>
              <a:t>- This pattern is durable because it </a:t>
            </a:r>
            <a:r>
              <a:rPr lang="en">
                <a:solidFill>
                  <a:schemeClr val="dk1"/>
                </a:solidFill>
                <a:highlight>
                  <a:schemeClr val="accent5"/>
                </a:highlight>
              </a:rPr>
              <a:t>resists tearing, scratching, and adds good grip</a:t>
            </a:r>
            <a:endParaRPr>
              <a:solidFill>
                <a:schemeClr val="dk1"/>
              </a:solidFill>
              <a:highlight>
                <a:schemeClr val="accent5"/>
              </a:highlight>
            </a:endParaRPr>
          </a:p>
          <a:p>
            <a:pPr indent="0" lvl="0" marL="0" rtl="0" algn="l">
              <a:spcBef>
                <a:spcPts val="1200"/>
              </a:spcBef>
              <a:spcAft>
                <a:spcPts val="0"/>
              </a:spcAft>
              <a:buNone/>
            </a:pPr>
            <a:r>
              <a:rPr lang="en">
                <a:solidFill>
                  <a:schemeClr val="dk1"/>
                </a:solidFill>
              </a:rPr>
              <a:t>-The pattern is </a:t>
            </a:r>
            <a:r>
              <a:rPr lang="en">
                <a:solidFill>
                  <a:schemeClr val="dk1"/>
                </a:solidFill>
                <a:highlight>
                  <a:schemeClr val="accent5"/>
                </a:highlight>
              </a:rPr>
              <a:t>easily </a:t>
            </a:r>
            <a:r>
              <a:rPr lang="en">
                <a:solidFill>
                  <a:schemeClr val="dk1"/>
                </a:solidFill>
                <a:highlight>
                  <a:schemeClr val="accent5"/>
                </a:highlight>
              </a:rPr>
              <a:t>cleanable</a:t>
            </a:r>
            <a:r>
              <a:rPr lang="en">
                <a:solidFill>
                  <a:schemeClr val="dk1"/>
                </a:solidFill>
              </a:rPr>
              <a:t>, </a:t>
            </a:r>
            <a:r>
              <a:rPr lang="en">
                <a:solidFill>
                  <a:schemeClr val="dk1"/>
                </a:solidFill>
              </a:rPr>
              <a:t>which makes it safer from lack of debrief.</a:t>
            </a:r>
            <a:endParaRPr>
              <a:solidFill>
                <a:schemeClr val="dk1"/>
              </a:solidFill>
            </a:endParaRPr>
          </a:p>
          <a:p>
            <a:pPr indent="0" lvl="0" marL="0" rtl="0" algn="l">
              <a:spcBef>
                <a:spcPts val="1200"/>
              </a:spcBef>
              <a:spcAft>
                <a:spcPts val="1200"/>
              </a:spcAft>
              <a:buNone/>
            </a:pPr>
            <a:r>
              <a:rPr lang="en">
                <a:solidFill>
                  <a:schemeClr val="dk1"/>
                </a:solidFill>
              </a:rPr>
              <a:t>- Corrosion resistance</a:t>
            </a:r>
            <a:endParaRPr>
              <a:solidFill>
                <a:schemeClr val="dk1"/>
              </a:solidFill>
            </a:endParaRPr>
          </a:p>
        </p:txBody>
      </p:sp>
      <p:pic>
        <p:nvPicPr>
          <p:cNvPr id="210" name="Google Shape;210;p33"/>
          <p:cNvPicPr preferRelativeResize="0"/>
          <p:nvPr/>
        </p:nvPicPr>
        <p:blipFill>
          <a:blip r:embed="rId3">
            <a:alphaModFix/>
          </a:blip>
          <a:stretch>
            <a:fillRect/>
          </a:stretch>
        </p:blipFill>
        <p:spPr>
          <a:xfrm>
            <a:off x="5505700" y="1089200"/>
            <a:ext cx="2985576" cy="36613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Folded Ramp</a:t>
            </a:r>
            <a:endParaRPr/>
          </a:p>
        </p:txBody>
      </p:sp>
      <p:sp>
        <p:nvSpPr>
          <p:cNvPr id="216" name="Google Shape;216;p34"/>
          <p:cNvSpPr txBox="1"/>
          <p:nvPr>
            <p:ph idx="1" type="body"/>
          </p:nvPr>
        </p:nvSpPr>
        <p:spPr>
          <a:xfrm>
            <a:off x="311700" y="1152475"/>
            <a:ext cx="270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dimensions of the ramp are 30”length x 29” width x 4”height</a:t>
            </a:r>
            <a:endParaRPr>
              <a:solidFill>
                <a:schemeClr val="dk1"/>
              </a:solidFill>
            </a:endParaRPr>
          </a:p>
          <a:p>
            <a:pPr indent="0" lvl="0" marL="0" rtl="0" algn="l">
              <a:spcBef>
                <a:spcPts val="1200"/>
              </a:spcBef>
              <a:spcAft>
                <a:spcPts val="1200"/>
              </a:spcAft>
              <a:buNone/>
            </a:pPr>
            <a:r>
              <a:rPr lang="en">
                <a:solidFill>
                  <a:schemeClr val="dk1"/>
                </a:solidFill>
              </a:rPr>
              <a:t>Units: </a:t>
            </a:r>
            <a:r>
              <a:rPr lang="en">
                <a:solidFill>
                  <a:schemeClr val="dk1"/>
                </a:solidFill>
                <a:highlight>
                  <a:schemeClr val="accent5"/>
                </a:highlight>
              </a:rPr>
              <a:t>Inches</a:t>
            </a:r>
            <a:endParaRPr>
              <a:solidFill>
                <a:schemeClr val="dk1"/>
              </a:solidFill>
              <a:highlight>
                <a:schemeClr val="accent5"/>
              </a:highlight>
            </a:endParaRPr>
          </a:p>
        </p:txBody>
      </p:sp>
      <p:pic>
        <p:nvPicPr>
          <p:cNvPr id="217" name="Google Shape;217;p34"/>
          <p:cNvPicPr preferRelativeResize="0"/>
          <p:nvPr/>
        </p:nvPicPr>
        <p:blipFill>
          <a:blip r:embed="rId3">
            <a:alphaModFix/>
          </a:blip>
          <a:stretch>
            <a:fillRect/>
          </a:stretch>
        </p:blipFill>
        <p:spPr>
          <a:xfrm>
            <a:off x="3320475" y="1152487"/>
            <a:ext cx="5646300" cy="3275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Design</a:t>
            </a:r>
            <a:endParaRPr/>
          </a:p>
        </p:txBody>
      </p:sp>
      <p:sp>
        <p:nvSpPr>
          <p:cNvPr id="223" name="Google Shape;223;p35"/>
          <p:cNvSpPr txBox="1"/>
          <p:nvPr>
            <p:ph idx="1" type="body"/>
          </p:nvPr>
        </p:nvSpPr>
        <p:spPr>
          <a:xfrm>
            <a:off x="311700" y="1152475"/>
            <a:ext cx="23187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chemeClr val="dk1"/>
                </a:solidFill>
              </a:rPr>
              <a:t>-</a:t>
            </a:r>
            <a:r>
              <a:rPr lang="en">
                <a:solidFill>
                  <a:schemeClr val="dk1"/>
                </a:solidFill>
              </a:rPr>
              <a:t>The extended ramp </a:t>
            </a:r>
            <a:r>
              <a:rPr lang="en">
                <a:solidFill>
                  <a:schemeClr val="dk1"/>
                </a:solidFill>
              </a:rPr>
              <a:t>dimensions are      60” x 29” x 2”</a:t>
            </a:r>
            <a:endParaRPr>
              <a:solidFill>
                <a:schemeClr val="dk1"/>
              </a:solidFill>
            </a:endParaRPr>
          </a:p>
          <a:p>
            <a:pPr indent="0" lvl="0" marL="0" rtl="0" algn="l">
              <a:spcBef>
                <a:spcPts val="1200"/>
              </a:spcBef>
              <a:spcAft>
                <a:spcPts val="0"/>
              </a:spcAft>
              <a:buNone/>
            </a:pPr>
            <a:r>
              <a:rPr lang="en">
                <a:solidFill>
                  <a:schemeClr val="dk1"/>
                </a:solidFill>
              </a:rPr>
              <a:t>-The ramp uses </a:t>
            </a:r>
            <a:r>
              <a:rPr lang="en">
                <a:solidFill>
                  <a:schemeClr val="dk1"/>
                </a:solidFill>
                <a:highlight>
                  <a:schemeClr val="accent5"/>
                </a:highlight>
              </a:rPr>
              <a:t>aluminum </a:t>
            </a:r>
            <a:r>
              <a:rPr lang="en">
                <a:solidFill>
                  <a:schemeClr val="dk1"/>
                </a:solidFill>
              </a:rPr>
              <a:t>because it is a light and strong material.</a:t>
            </a:r>
            <a:endParaRPr>
              <a:solidFill>
                <a:schemeClr val="dk1"/>
              </a:solidFill>
            </a:endParaRPr>
          </a:p>
          <a:p>
            <a:pPr indent="0" lvl="0" marL="0" rtl="0" algn="l">
              <a:spcBef>
                <a:spcPts val="1200"/>
              </a:spcBef>
              <a:spcAft>
                <a:spcPts val="0"/>
              </a:spcAft>
              <a:buNone/>
            </a:pPr>
            <a:r>
              <a:rPr lang="en">
                <a:solidFill>
                  <a:schemeClr val="dk1"/>
                </a:solidFill>
              </a:rPr>
              <a:t>-When placed on a car door frame, the slope angle is 7.2 degrees.</a:t>
            </a:r>
            <a:endParaRPr>
              <a:solidFill>
                <a:schemeClr val="dk1"/>
              </a:solidFill>
            </a:endParaRPr>
          </a:p>
          <a:p>
            <a:pPr indent="0" lvl="0" marL="0" rtl="0" algn="l">
              <a:spcBef>
                <a:spcPts val="1200"/>
              </a:spcBef>
              <a:spcAft>
                <a:spcPts val="0"/>
              </a:spcAft>
              <a:buNone/>
            </a:pPr>
            <a:r>
              <a:rPr lang="en">
                <a:solidFill>
                  <a:schemeClr val="dk1"/>
                </a:solidFill>
                <a:highlight>
                  <a:schemeClr val="accent5"/>
                </a:highlight>
              </a:rPr>
              <a:t>Must be under 12 degrees for someone in a wheelchair to use or else it will be too steep.</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24" name="Google Shape;224;p35"/>
          <p:cNvPicPr preferRelativeResize="0"/>
          <p:nvPr/>
        </p:nvPicPr>
        <p:blipFill>
          <a:blip r:embed="rId3">
            <a:alphaModFix/>
          </a:blip>
          <a:stretch>
            <a:fillRect/>
          </a:stretch>
        </p:blipFill>
        <p:spPr>
          <a:xfrm>
            <a:off x="2866800" y="59388"/>
            <a:ext cx="6203650" cy="5024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a:t>
            </a:r>
            <a:r>
              <a:rPr lang="en"/>
              <a:t>Research</a:t>
            </a:r>
            <a:r>
              <a:rPr lang="en"/>
              <a:t> </a:t>
            </a:r>
            <a:endParaRPr/>
          </a:p>
        </p:txBody>
      </p:sp>
      <p:sp>
        <p:nvSpPr>
          <p:cNvPr id="68" name="Google Shape;68;p15"/>
          <p:cNvSpPr txBox="1"/>
          <p:nvPr>
            <p:ph idx="1" type="body"/>
          </p:nvPr>
        </p:nvSpPr>
        <p:spPr>
          <a:xfrm>
            <a:off x="311700" y="1152475"/>
            <a:ext cx="42603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chemeClr val="dk1"/>
                </a:solidFill>
              </a:rPr>
              <a:t>The Easy Assist ramp</a:t>
            </a:r>
            <a:endParaRPr b="1" sz="2200">
              <a:solidFill>
                <a:schemeClr val="dk1"/>
              </a:solidFill>
              <a:highlight>
                <a:schemeClr val="lt1"/>
              </a:highlight>
            </a:endParaRPr>
          </a:p>
          <a:p>
            <a:pPr indent="0" lvl="0" marL="0" rtl="0" algn="l">
              <a:spcBef>
                <a:spcPts val="1200"/>
              </a:spcBef>
              <a:spcAft>
                <a:spcPts val="0"/>
              </a:spcAft>
              <a:buNone/>
            </a:pPr>
            <a:r>
              <a:rPr b="1" lang="en" sz="1600">
                <a:solidFill>
                  <a:schemeClr val="dk1"/>
                </a:solidFill>
                <a:highlight>
                  <a:schemeClr val="lt1"/>
                </a:highlight>
              </a:rPr>
              <a:t>Weight Capacity:	1,000 lbs</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Width:	36"</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Length	4' to 10'</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Handrail Height:	34.5"</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Material:	Aluminum </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Installs in minutes</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highlight>
                  <a:schemeClr val="lt1"/>
                </a:highlight>
              </a:rPr>
              <a:t>Cost: $242.00</a:t>
            </a:r>
            <a:endParaRPr b="1" sz="1600">
              <a:solidFill>
                <a:schemeClr val="dk1"/>
              </a:solidFill>
              <a:highlight>
                <a:schemeClr val="lt1"/>
              </a:highlight>
            </a:endParaRPr>
          </a:p>
          <a:p>
            <a:pPr indent="0" lvl="0" marL="0" rtl="0" algn="l">
              <a:spcBef>
                <a:spcPts val="0"/>
              </a:spcBef>
              <a:spcAft>
                <a:spcPts val="1200"/>
              </a:spcAft>
              <a:buNone/>
            </a:pPr>
            <a:r>
              <a:rPr lang="en" sz="1200"/>
              <a:t>https://medmartonline.com/easytrac-straight-modular-ramp?srsltid=AfmBOooCMZTOJDY82YkZNGXcFkdil0ynOwz76ie76EX7_n3yMjDDrAe1qkE</a:t>
            </a:r>
            <a:endParaRPr sz="1200"/>
          </a:p>
        </p:txBody>
      </p:sp>
      <p:pic>
        <p:nvPicPr>
          <p:cNvPr id="69" name="Google Shape;69;p15"/>
          <p:cNvPicPr preferRelativeResize="0"/>
          <p:nvPr/>
        </p:nvPicPr>
        <p:blipFill>
          <a:blip r:embed="rId3">
            <a:alphaModFix/>
          </a:blip>
          <a:stretch>
            <a:fillRect/>
          </a:stretch>
        </p:blipFill>
        <p:spPr>
          <a:xfrm>
            <a:off x="4598920" y="1520975"/>
            <a:ext cx="4545077" cy="3622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Research</a:t>
            </a:r>
            <a:endParaRPr/>
          </a:p>
        </p:txBody>
      </p:sp>
      <p:pic>
        <p:nvPicPr>
          <p:cNvPr id="75" name="Google Shape;75;p16"/>
          <p:cNvPicPr preferRelativeResize="0"/>
          <p:nvPr/>
        </p:nvPicPr>
        <p:blipFill>
          <a:blip r:embed="rId3">
            <a:alphaModFix/>
          </a:blip>
          <a:stretch>
            <a:fillRect/>
          </a:stretch>
        </p:blipFill>
        <p:spPr>
          <a:xfrm>
            <a:off x="3588200" y="2490500"/>
            <a:ext cx="5555800" cy="2163150"/>
          </a:xfrm>
          <a:prstGeom prst="rect">
            <a:avLst/>
          </a:prstGeom>
          <a:noFill/>
          <a:ln>
            <a:noFill/>
          </a:ln>
        </p:spPr>
      </p:pic>
      <p:sp>
        <p:nvSpPr>
          <p:cNvPr id="76" name="Google Shape;76;p16"/>
          <p:cNvSpPr txBox="1"/>
          <p:nvPr/>
        </p:nvSpPr>
        <p:spPr>
          <a:xfrm>
            <a:off x="311700" y="1152475"/>
            <a:ext cx="5835900" cy="3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highlight>
                  <a:schemeClr val="lt1"/>
                </a:highlight>
              </a:rPr>
              <a:t>The TRAVERSE Singlefold Ramp</a:t>
            </a:r>
            <a:endParaRPr b="1" sz="1600">
              <a:solidFill>
                <a:schemeClr val="dk1"/>
              </a:solidFill>
              <a:highlight>
                <a:schemeClr val="lt1"/>
              </a:highlight>
            </a:endParaRPr>
          </a:p>
          <a:p>
            <a:pPr indent="0" lvl="0" marL="0" rtl="0" algn="l">
              <a:spcBef>
                <a:spcPts val="0"/>
              </a:spcBef>
              <a:spcAft>
                <a:spcPts val="0"/>
              </a:spcAft>
              <a:buNone/>
            </a:pPr>
            <a:r>
              <a:rPr b="1" lang="en" sz="1600">
                <a:solidFill>
                  <a:schemeClr val="dk1"/>
                </a:solidFill>
              </a:rPr>
              <a:t>Material</a:t>
            </a:r>
            <a:r>
              <a:rPr lang="en" sz="1600">
                <a:solidFill>
                  <a:schemeClr val="dk1"/>
                </a:solidFill>
              </a:rPr>
              <a:t> : Aluminum</a:t>
            </a:r>
            <a:endParaRPr sz="1600">
              <a:solidFill>
                <a:schemeClr val="dk1"/>
              </a:solidFill>
            </a:endParaRPr>
          </a:p>
          <a:p>
            <a:pPr indent="0" lvl="0" marL="0" rtl="0" algn="l">
              <a:spcBef>
                <a:spcPts val="0"/>
              </a:spcBef>
              <a:spcAft>
                <a:spcPts val="0"/>
              </a:spcAft>
              <a:buNone/>
            </a:pPr>
            <a:r>
              <a:rPr b="1" lang="en" sz="1600">
                <a:solidFill>
                  <a:schemeClr val="dk1"/>
                </a:solidFill>
              </a:rPr>
              <a:t>Rated Load</a:t>
            </a:r>
            <a:r>
              <a:rPr lang="en" sz="1600">
                <a:solidFill>
                  <a:schemeClr val="dk1"/>
                </a:solidFill>
              </a:rPr>
              <a:t> : 1000-1200 lbs</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highlight>
                  <a:schemeClr val="lt1"/>
                </a:highlight>
              </a:rPr>
              <a:t>Weight : </a:t>
            </a:r>
            <a:r>
              <a:rPr lang="en" sz="1600">
                <a:solidFill>
                  <a:schemeClr val="dk1"/>
                </a:solidFill>
                <a:highlight>
                  <a:schemeClr val="lt1"/>
                </a:highlight>
              </a:rPr>
              <a:t>46.15 lbs.</a:t>
            </a:r>
            <a:endParaRPr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Rated Load : </a:t>
            </a:r>
            <a:r>
              <a:rPr lang="en" sz="1600">
                <a:solidFill>
                  <a:schemeClr val="dk1"/>
                </a:solidFill>
                <a:highlight>
                  <a:schemeClr val="lt1"/>
                </a:highlight>
              </a:rPr>
              <a:t>1000 lbs.</a:t>
            </a:r>
            <a:endParaRPr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Usable Width : </a:t>
            </a:r>
            <a:r>
              <a:rPr lang="en" sz="1600">
                <a:solidFill>
                  <a:schemeClr val="dk1"/>
                </a:solidFill>
                <a:highlight>
                  <a:schemeClr val="lt1"/>
                </a:highlight>
              </a:rPr>
              <a:t>30”</a:t>
            </a:r>
            <a:endParaRPr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Folded Width : </a:t>
            </a:r>
            <a:r>
              <a:rPr lang="en" sz="1600">
                <a:solidFill>
                  <a:schemeClr val="dk1"/>
                </a:solidFill>
                <a:highlight>
                  <a:schemeClr val="lt1"/>
                </a:highlight>
              </a:rPr>
              <a:t>15.28”</a:t>
            </a:r>
            <a:endParaRPr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Overall Size : </a:t>
            </a:r>
            <a:endParaRPr b="1" sz="1600">
              <a:solidFill>
                <a:schemeClr val="dk1"/>
              </a:solidFill>
              <a:highlight>
                <a:schemeClr val="lt1"/>
              </a:highlight>
            </a:endParaRPr>
          </a:p>
          <a:p>
            <a:pPr indent="0" lvl="0" marL="0" rtl="0" algn="l">
              <a:lnSpc>
                <a:spcPct val="115000"/>
              </a:lnSpc>
              <a:spcBef>
                <a:spcPts val="0"/>
              </a:spcBef>
              <a:spcAft>
                <a:spcPts val="0"/>
              </a:spcAft>
              <a:buNone/>
            </a:pPr>
            <a:r>
              <a:rPr lang="en" sz="1600">
                <a:solidFill>
                  <a:schemeClr val="dk1"/>
                </a:solidFill>
                <a:highlight>
                  <a:schemeClr val="lt1"/>
                </a:highlight>
              </a:rPr>
              <a:t>96.185” x 30.25” x 2.575”</a:t>
            </a:r>
            <a:endParaRPr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Cost</a:t>
            </a:r>
            <a:r>
              <a:rPr lang="en" sz="1600">
                <a:solidFill>
                  <a:schemeClr val="dk1"/>
                </a:solidFill>
                <a:highlight>
                  <a:schemeClr val="lt1"/>
                </a:highlight>
              </a:rPr>
              <a:t>: $315.99</a:t>
            </a:r>
            <a:endParaRPr sz="1600">
              <a:solidFill>
                <a:schemeClr val="dk1"/>
              </a:solidFill>
              <a:highlight>
                <a:schemeClr val="lt1"/>
              </a:highlight>
            </a:endParaRPr>
          </a:p>
          <a:p>
            <a:pPr indent="0" lvl="0" marL="0" rtl="0" algn="l">
              <a:lnSpc>
                <a:spcPct val="115000"/>
              </a:lnSpc>
              <a:spcBef>
                <a:spcPts val="0"/>
              </a:spcBef>
              <a:spcAft>
                <a:spcPts val="0"/>
              </a:spcAft>
              <a:buNone/>
            </a:pPr>
            <a:r>
              <a:t/>
            </a:r>
            <a:endParaRPr sz="1600">
              <a:solidFill>
                <a:schemeClr val="dk1"/>
              </a:solidFill>
              <a:highlight>
                <a:schemeClr val="lt1"/>
              </a:highlight>
            </a:endParaRPr>
          </a:p>
          <a:p>
            <a:pPr indent="0" lvl="0" marL="0" rtl="0" algn="l">
              <a:lnSpc>
                <a:spcPct val="115000"/>
              </a:lnSpc>
              <a:spcBef>
                <a:spcPts val="0"/>
              </a:spcBef>
              <a:spcAft>
                <a:spcPts val="0"/>
              </a:spcAft>
              <a:buNone/>
            </a:pPr>
            <a:r>
              <a:t/>
            </a:r>
            <a:endParaRPr sz="1600">
              <a:solidFill>
                <a:schemeClr val="dk1"/>
              </a:solidFill>
              <a:highlight>
                <a:schemeClr val="lt1"/>
              </a:highlight>
            </a:endParaRPr>
          </a:p>
          <a:p>
            <a:pPr indent="0" lvl="0" marL="0" rtl="0" algn="l">
              <a:lnSpc>
                <a:spcPct val="115000"/>
              </a:lnSpc>
              <a:spcBef>
                <a:spcPts val="0"/>
              </a:spcBef>
              <a:spcAft>
                <a:spcPts val="0"/>
              </a:spcAft>
              <a:buNone/>
            </a:pPr>
            <a:r>
              <a:t/>
            </a:r>
            <a:endParaRPr sz="1600">
              <a:solidFill>
                <a:schemeClr val="dk1"/>
              </a:solidFill>
              <a:highlight>
                <a:schemeClr val="lt1"/>
              </a:highlight>
            </a:endParaRPr>
          </a:p>
          <a:p>
            <a:pPr indent="0" lvl="0" marL="0" rtl="0" algn="l">
              <a:lnSpc>
                <a:spcPct val="115000"/>
              </a:lnSpc>
              <a:spcBef>
                <a:spcPts val="0"/>
              </a:spcBef>
              <a:spcAft>
                <a:spcPts val="0"/>
              </a:spcAft>
              <a:buNone/>
            </a:pPr>
            <a:r>
              <a:rPr lang="en" sz="1600">
                <a:solidFill>
                  <a:schemeClr val="dk1"/>
                </a:solidFill>
                <a:highlight>
                  <a:schemeClr val="lt1"/>
                </a:highlight>
              </a:rPr>
              <a:t>https://www.ezaccess.com/products/traverse-singlefold-ramp</a:t>
            </a:r>
            <a:endParaRPr sz="1600">
              <a:solidFill>
                <a:schemeClr val="dk1"/>
              </a:solidFill>
              <a:highlight>
                <a:schemeClr val="lt1"/>
              </a:highlight>
            </a:endParaRPr>
          </a:p>
          <a:p>
            <a:pPr indent="0" lvl="0" marL="0" rtl="0" algn="l">
              <a:lnSpc>
                <a:spcPct val="115000"/>
              </a:lnSpc>
              <a:spcBef>
                <a:spcPts val="0"/>
              </a:spcBef>
              <a:spcAft>
                <a:spcPts val="0"/>
              </a:spcAft>
              <a:buNone/>
            </a:pPr>
            <a:r>
              <a:t/>
            </a:r>
            <a:endParaRPr sz="1300">
              <a:solidFill>
                <a:schemeClr val="dk1"/>
              </a:solidFill>
              <a:highlight>
                <a:schemeClr val="lt1"/>
              </a:highlight>
            </a:endParaRPr>
          </a:p>
          <a:p>
            <a:pPr indent="0" lvl="0" marL="0" rtl="0" algn="l">
              <a:spcBef>
                <a:spcPts val="0"/>
              </a:spcBef>
              <a:spcAft>
                <a:spcPts val="0"/>
              </a:spcAft>
              <a:buNone/>
            </a:pPr>
            <a:r>
              <a:t/>
            </a:r>
            <a:endParaRPr sz="1800">
              <a:solidFill>
                <a:schemeClr val="lt2"/>
              </a:solidFill>
            </a:endParaRPr>
          </a:p>
        </p:txBody>
      </p:sp>
      <p:pic>
        <p:nvPicPr>
          <p:cNvPr id="77" name="Google Shape;77;p16"/>
          <p:cNvPicPr preferRelativeResize="0"/>
          <p:nvPr/>
        </p:nvPicPr>
        <p:blipFill>
          <a:blip r:embed="rId4">
            <a:alphaModFix/>
          </a:blip>
          <a:stretch>
            <a:fillRect/>
          </a:stretch>
        </p:blipFill>
        <p:spPr>
          <a:xfrm>
            <a:off x="3765100" y="-759275"/>
            <a:ext cx="4738775" cy="406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Research</a:t>
            </a:r>
            <a:endParaRPr/>
          </a:p>
        </p:txBody>
      </p:sp>
      <p:sp>
        <p:nvSpPr>
          <p:cNvPr id="83" name="Google Shape;83;p17"/>
          <p:cNvSpPr txBox="1"/>
          <p:nvPr>
            <p:ph idx="1" type="body"/>
          </p:nvPr>
        </p:nvSpPr>
        <p:spPr>
          <a:xfrm>
            <a:off x="200525" y="1152475"/>
            <a:ext cx="605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highlight>
                  <a:schemeClr val="lt1"/>
                </a:highlight>
              </a:rPr>
              <a:t>DMI Telescoping Adjustable Wheelchair Ramp</a:t>
            </a:r>
            <a:endParaRPr b="1">
              <a:solidFill>
                <a:schemeClr val="dk1"/>
              </a:solidFill>
              <a:highlight>
                <a:schemeClr val="lt1"/>
              </a:highlight>
            </a:endParaRPr>
          </a:p>
          <a:p>
            <a:pPr indent="0" lvl="0" marL="0" rtl="0" algn="l">
              <a:spcBef>
                <a:spcPts val="0"/>
              </a:spcBef>
              <a:spcAft>
                <a:spcPts val="0"/>
              </a:spcAft>
              <a:buNone/>
            </a:pPr>
            <a:r>
              <a:t/>
            </a:r>
            <a:endParaRPr b="1" sz="1400">
              <a:solidFill>
                <a:schemeClr val="dk1"/>
              </a:solidFill>
              <a:highlight>
                <a:schemeClr val="lt1"/>
              </a:highlight>
            </a:endParaRPr>
          </a:p>
          <a:p>
            <a:pPr indent="0" lvl="0" marL="0" rtl="0" algn="l">
              <a:spcBef>
                <a:spcPts val="0"/>
              </a:spcBef>
              <a:spcAft>
                <a:spcPts val="0"/>
              </a:spcAft>
              <a:buNone/>
            </a:pPr>
            <a:r>
              <a:rPr b="1" lang="en" sz="1400">
                <a:solidFill>
                  <a:schemeClr val="dk1"/>
                </a:solidFill>
                <a:highlight>
                  <a:schemeClr val="lt1"/>
                </a:highlight>
              </a:rPr>
              <a:t>Extended Length 60 in</a:t>
            </a:r>
            <a:endParaRPr b="1" sz="1400">
              <a:solidFill>
                <a:schemeClr val="dk1"/>
              </a:solidFill>
              <a:highlight>
                <a:schemeClr val="lt1"/>
              </a:highlight>
            </a:endParaRPr>
          </a:p>
          <a:p>
            <a:pPr indent="0" lvl="0" marL="0" rtl="0" algn="l">
              <a:spcBef>
                <a:spcPts val="0"/>
              </a:spcBef>
              <a:spcAft>
                <a:spcPts val="0"/>
              </a:spcAft>
              <a:buNone/>
            </a:pPr>
            <a:r>
              <a:rPr b="1" lang="en" sz="1400">
                <a:solidFill>
                  <a:schemeClr val="dk1"/>
                </a:solidFill>
                <a:highlight>
                  <a:schemeClr val="lt1"/>
                </a:highlight>
              </a:rPr>
              <a:t>Load Capacity 660 lb</a:t>
            </a:r>
            <a:endParaRPr b="1" sz="1400">
              <a:solidFill>
                <a:schemeClr val="dk1"/>
              </a:solidFill>
              <a:highlight>
                <a:schemeClr val="lt1"/>
              </a:highlight>
            </a:endParaRPr>
          </a:p>
          <a:p>
            <a:pPr indent="0" lvl="0" marL="0" rtl="0" algn="l">
              <a:spcBef>
                <a:spcPts val="0"/>
              </a:spcBef>
              <a:spcAft>
                <a:spcPts val="0"/>
              </a:spcAft>
              <a:buNone/>
            </a:pPr>
            <a:r>
              <a:rPr b="1" lang="en" sz="1400">
                <a:solidFill>
                  <a:schemeClr val="dk1"/>
                </a:solidFill>
                <a:highlight>
                  <a:schemeClr val="lt1"/>
                </a:highlight>
              </a:rPr>
              <a:t>Retracted Length 36 in</a:t>
            </a:r>
            <a:endParaRPr b="1" sz="1400">
              <a:solidFill>
                <a:schemeClr val="dk1"/>
              </a:solidFill>
              <a:highlight>
                <a:schemeClr val="lt1"/>
              </a:highlight>
            </a:endParaRPr>
          </a:p>
          <a:p>
            <a:pPr indent="0" lvl="0" marL="0" rtl="0" algn="l">
              <a:spcBef>
                <a:spcPts val="0"/>
              </a:spcBef>
              <a:spcAft>
                <a:spcPts val="0"/>
              </a:spcAft>
              <a:buNone/>
            </a:pPr>
            <a:r>
              <a:rPr b="1" lang="en" sz="1400">
                <a:solidFill>
                  <a:schemeClr val="dk1"/>
                </a:solidFill>
                <a:highlight>
                  <a:schemeClr val="lt1"/>
                </a:highlight>
              </a:rPr>
              <a:t>Usable Width 4 1/2 in</a:t>
            </a:r>
            <a:endParaRPr b="1" sz="1400">
              <a:solidFill>
                <a:schemeClr val="dk1"/>
              </a:solidFill>
              <a:highlight>
                <a:schemeClr val="lt1"/>
              </a:highlight>
            </a:endParaRPr>
          </a:p>
          <a:p>
            <a:pPr indent="0" lvl="0" marL="0" rtl="0" algn="l">
              <a:spcBef>
                <a:spcPts val="0"/>
              </a:spcBef>
              <a:spcAft>
                <a:spcPts val="0"/>
              </a:spcAft>
              <a:buNone/>
            </a:pPr>
            <a:r>
              <a:rPr b="1" lang="en" sz="1400">
                <a:solidFill>
                  <a:schemeClr val="dk1"/>
                </a:solidFill>
                <a:highlight>
                  <a:schemeClr val="lt1"/>
                </a:highlight>
              </a:rPr>
              <a:t>Cost $125.00</a:t>
            </a:r>
            <a:endParaRPr b="1" sz="1400">
              <a:solidFill>
                <a:schemeClr val="dk1"/>
              </a:solidFill>
              <a:highlight>
                <a:schemeClr val="lt1"/>
              </a:highlight>
            </a:endParaRPr>
          </a:p>
          <a:p>
            <a:pPr indent="0" lvl="0" marL="0" rtl="0" algn="l">
              <a:spcBef>
                <a:spcPts val="0"/>
              </a:spcBef>
              <a:spcAft>
                <a:spcPts val="0"/>
              </a:spcAft>
              <a:buNone/>
            </a:pPr>
            <a:r>
              <a:t/>
            </a:r>
            <a:endParaRPr b="1" sz="1100">
              <a:solidFill>
                <a:schemeClr val="dk1"/>
              </a:solidFill>
              <a:highlight>
                <a:schemeClr val="lt1"/>
              </a:highlight>
            </a:endParaRPr>
          </a:p>
          <a:p>
            <a:pPr indent="0" lvl="0" marL="0" rtl="0" algn="l">
              <a:spcBef>
                <a:spcPts val="0"/>
              </a:spcBef>
              <a:spcAft>
                <a:spcPts val="0"/>
              </a:spcAft>
              <a:buNone/>
            </a:pPr>
            <a:r>
              <a:t/>
            </a:r>
            <a:endParaRPr b="1" sz="1100">
              <a:solidFill>
                <a:schemeClr val="dk1"/>
              </a:solidFill>
              <a:highlight>
                <a:schemeClr val="lt1"/>
              </a:highlight>
            </a:endParaRPr>
          </a:p>
          <a:p>
            <a:pPr indent="0" lvl="0" marL="0" rtl="0" algn="l">
              <a:spcBef>
                <a:spcPts val="0"/>
              </a:spcBef>
              <a:spcAft>
                <a:spcPts val="1200"/>
              </a:spcAft>
              <a:buNone/>
            </a:pPr>
            <a:r>
              <a:t/>
            </a:r>
            <a:endParaRPr/>
          </a:p>
        </p:txBody>
      </p:sp>
      <p:pic>
        <p:nvPicPr>
          <p:cNvPr id="84" name="Google Shape;84;p17"/>
          <p:cNvPicPr preferRelativeResize="0"/>
          <p:nvPr/>
        </p:nvPicPr>
        <p:blipFill rotWithShape="1">
          <a:blip r:embed="rId3">
            <a:alphaModFix/>
          </a:blip>
          <a:srcRect b="19458" l="0" r="0" t="18553"/>
          <a:stretch/>
        </p:blipFill>
        <p:spPr>
          <a:xfrm>
            <a:off x="3331825" y="1526700"/>
            <a:ext cx="5722524" cy="354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Research (</a:t>
            </a:r>
            <a:r>
              <a:rPr lang="en" sz="2750"/>
              <a:t>TRIFOLD Portable Wheelchair Ramp)</a:t>
            </a:r>
            <a:endParaRPr sz="2750"/>
          </a:p>
        </p:txBody>
      </p:sp>
      <p:pic>
        <p:nvPicPr>
          <p:cNvPr id="90" name="Google Shape;90;p18"/>
          <p:cNvPicPr preferRelativeResize="0"/>
          <p:nvPr/>
        </p:nvPicPr>
        <p:blipFill rotWithShape="1">
          <a:blip r:embed="rId3">
            <a:alphaModFix/>
          </a:blip>
          <a:srcRect b="11221" l="2543" r="0" t="0"/>
          <a:stretch/>
        </p:blipFill>
        <p:spPr>
          <a:xfrm>
            <a:off x="176400" y="1017725"/>
            <a:ext cx="5373259" cy="3263299"/>
          </a:xfrm>
          <a:prstGeom prst="rect">
            <a:avLst/>
          </a:prstGeom>
          <a:noFill/>
          <a:ln>
            <a:noFill/>
          </a:ln>
        </p:spPr>
      </p:pic>
      <p:pic>
        <p:nvPicPr>
          <p:cNvPr id="91" name="Google Shape;91;p18"/>
          <p:cNvPicPr preferRelativeResize="0"/>
          <p:nvPr/>
        </p:nvPicPr>
        <p:blipFill rotWithShape="1">
          <a:blip r:embed="rId4">
            <a:alphaModFix/>
          </a:blip>
          <a:srcRect b="0" l="0" r="61627" t="2600"/>
          <a:stretch/>
        </p:blipFill>
        <p:spPr>
          <a:xfrm>
            <a:off x="5625350" y="1017725"/>
            <a:ext cx="3378475" cy="3133300"/>
          </a:xfrm>
          <a:prstGeom prst="rect">
            <a:avLst/>
          </a:prstGeom>
          <a:noFill/>
          <a:ln>
            <a:noFill/>
          </a:ln>
        </p:spPr>
      </p:pic>
      <p:sp>
        <p:nvSpPr>
          <p:cNvPr id="92" name="Google Shape;92;p18"/>
          <p:cNvSpPr txBox="1"/>
          <p:nvPr/>
        </p:nvSpPr>
        <p:spPr>
          <a:xfrm>
            <a:off x="363450" y="4549450"/>
            <a:ext cx="664200" cy="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93" name="Google Shape;93;p18"/>
          <p:cNvSpPr txBox="1"/>
          <p:nvPr/>
        </p:nvSpPr>
        <p:spPr>
          <a:xfrm>
            <a:off x="313325" y="4499300"/>
            <a:ext cx="70308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https://expressramps.com/trifold-portable-wheelchair-ramps</a:t>
            </a:r>
            <a:endParaRPr sz="1200">
              <a:solidFill>
                <a:schemeClr val="lt2"/>
              </a:solidFill>
            </a:endParaRPr>
          </a:p>
        </p:txBody>
      </p:sp>
      <p:sp>
        <p:nvSpPr>
          <p:cNvPr id="94" name="Google Shape;94;p18"/>
          <p:cNvSpPr txBox="1"/>
          <p:nvPr/>
        </p:nvSpPr>
        <p:spPr>
          <a:xfrm>
            <a:off x="5625350" y="4151025"/>
            <a:ext cx="364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Cost</a:t>
            </a:r>
            <a:r>
              <a:rPr lang="en">
                <a:solidFill>
                  <a:schemeClr val="dk1"/>
                </a:solidFill>
                <a:highlight>
                  <a:schemeClr val="lt1"/>
                </a:highlight>
              </a:rPr>
              <a:t>:				       $454.99         </a:t>
            </a:r>
            <a:endParaRPr>
              <a:solidFill>
                <a:schemeClr val="dk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Patents</a:t>
            </a:r>
            <a:endParaRPr/>
          </a:p>
        </p:txBody>
      </p:sp>
      <p:sp>
        <p:nvSpPr>
          <p:cNvPr id="100" name="Google Shape;100;p19"/>
          <p:cNvSpPr txBox="1"/>
          <p:nvPr>
            <p:ph idx="1" type="body"/>
          </p:nvPr>
        </p:nvSpPr>
        <p:spPr>
          <a:xfrm>
            <a:off x="311700" y="1017725"/>
            <a:ext cx="5201100" cy="15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US5933898A </a:t>
            </a:r>
            <a:r>
              <a:rPr lang="en" sz="1400">
                <a:solidFill>
                  <a:schemeClr val="dk1"/>
                </a:solidFill>
                <a:highlight>
                  <a:schemeClr val="lt1"/>
                </a:highlight>
              </a:rPr>
              <a:t>(Portable wheelchair ramp)</a:t>
            </a:r>
            <a:endParaRPr sz="1400">
              <a:solidFill>
                <a:schemeClr val="dk1"/>
              </a:solidFill>
              <a:highlight>
                <a:schemeClr val="lt1"/>
              </a:highlight>
            </a:endParaRPr>
          </a:p>
          <a:p>
            <a:pPr indent="0" lvl="0" marL="0" rtl="0" algn="l">
              <a:spcBef>
                <a:spcPts val="0"/>
              </a:spcBef>
              <a:spcAft>
                <a:spcPts val="0"/>
              </a:spcAft>
              <a:buNone/>
            </a:pPr>
            <a:r>
              <a:rPr lang="en" sz="1400">
                <a:solidFill>
                  <a:schemeClr val="dk1"/>
                </a:solidFill>
                <a:highlight>
                  <a:schemeClr val="lt1"/>
                </a:highlight>
              </a:rPr>
              <a:t>Inventors: </a:t>
            </a:r>
            <a:r>
              <a:rPr lang="en" sz="1400">
                <a:solidFill>
                  <a:schemeClr val="dk1"/>
                </a:solidFill>
                <a:highlight>
                  <a:schemeClr val="lt1"/>
                </a:highlight>
                <a:uFill>
                  <a:noFill/>
                </a:uFill>
                <a:hlinkClick r:id="rId3">
                  <a:extLst>
                    <a:ext uri="{A12FA001-AC4F-418D-AE19-62706E023703}">
                      <ahyp:hlinkClr val="tx"/>
                    </a:ext>
                  </a:extLst>
                </a:hlinkClick>
              </a:rPr>
              <a:t>Kenneth Wayne Estes</a:t>
            </a:r>
            <a:r>
              <a:rPr lang="en" sz="1400">
                <a:highlight>
                  <a:schemeClr val="lt1"/>
                </a:highlight>
              </a:rPr>
              <a:t> </a:t>
            </a:r>
            <a:r>
              <a:rPr lang="en" sz="1400">
                <a:solidFill>
                  <a:schemeClr val="dk1"/>
                </a:solidFill>
                <a:highlight>
                  <a:schemeClr val="lt1"/>
                </a:highlight>
                <a:uFill>
                  <a:noFill/>
                </a:uFill>
                <a:hlinkClick r:id="rId4">
                  <a:extLst>
                    <a:ext uri="{A12FA001-AC4F-418D-AE19-62706E023703}">
                      <ahyp:hlinkClr val="tx"/>
                    </a:ext>
                  </a:extLst>
                </a:hlinkClick>
              </a:rPr>
              <a:t>Lorinda Lee Estes</a:t>
            </a:r>
            <a:endParaRPr sz="1400">
              <a:solidFill>
                <a:schemeClr val="dk1"/>
              </a:solidFill>
              <a:highlight>
                <a:schemeClr val="lt1"/>
              </a:highlight>
            </a:endParaRPr>
          </a:p>
          <a:p>
            <a:pPr indent="0" lvl="0" marL="0" rtl="0" algn="l">
              <a:spcBef>
                <a:spcPts val="0"/>
              </a:spcBef>
              <a:spcAft>
                <a:spcPts val="0"/>
              </a:spcAft>
              <a:buNone/>
            </a:pPr>
            <a:r>
              <a:rPr lang="en" sz="1400">
                <a:solidFill>
                  <a:schemeClr val="dk1"/>
                </a:solidFill>
                <a:highlight>
                  <a:schemeClr val="lt1"/>
                </a:highlight>
              </a:rPr>
              <a:t>https://patents.google.com/patent/US5933898A/en</a:t>
            </a:r>
            <a:endParaRPr sz="1400">
              <a:solidFill>
                <a:schemeClr val="dk1"/>
              </a:solidFill>
              <a:highlight>
                <a:schemeClr val="lt1"/>
              </a:highlight>
            </a:endParaRPr>
          </a:p>
          <a:p>
            <a:pPr indent="0" lvl="0" marL="0" rtl="0" algn="l">
              <a:spcBef>
                <a:spcPts val="0"/>
              </a:spcBef>
              <a:spcAft>
                <a:spcPts val="1200"/>
              </a:spcAft>
              <a:buNone/>
            </a:pPr>
            <a:r>
              <a:rPr lang="en">
                <a:solidFill>
                  <a:schemeClr val="dk1"/>
                </a:solidFill>
              </a:rPr>
              <a:t>-This is a patent that used a folding system on a ramp for stairs.</a:t>
            </a:r>
            <a:endParaRPr>
              <a:solidFill>
                <a:schemeClr val="dk1"/>
              </a:solidFill>
            </a:endParaRPr>
          </a:p>
        </p:txBody>
      </p:sp>
      <p:pic>
        <p:nvPicPr>
          <p:cNvPr id="101" name="Google Shape;101;p19"/>
          <p:cNvPicPr preferRelativeResize="0"/>
          <p:nvPr/>
        </p:nvPicPr>
        <p:blipFill>
          <a:blip r:embed="rId5">
            <a:alphaModFix/>
          </a:blip>
          <a:stretch>
            <a:fillRect/>
          </a:stretch>
        </p:blipFill>
        <p:spPr>
          <a:xfrm>
            <a:off x="5512750" y="255175"/>
            <a:ext cx="3151475" cy="4633150"/>
          </a:xfrm>
          <a:prstGeom prst="rect">
            <a:avLst/>
          </a:prstGeom>
          <a:noFill/>
          <a:ln>
            <a:noFill/>
          </a:ln>
        </p:spPr>
      </p:pic>
      <p:pic>
        <p:nvPicPr>
          <p:cNvPr id="102" name="Google Shape;102;p19"/>
          <p:cNvPicPr preferRelativeResize="0"/>
          <p:nvPr/>
        </p:nvPicPr>
        <p:blipFill>
          <a:blip r:embed="rId6">
            <a:alphaModFix/>
          </a:blip>
          <a:stretch>
            <a:fillRect/>
          </a:stretch>
        </p:blipFill>
        <p:spPr>
          <a:xfrm rot="5400000">
            <a:off x="1047274" y="2192811"/>
            <a:ext cx="2182475" cy="320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Patents</a:t>
            </a:r>
            <a:endParaRPr/>
          </a:p>
        </p:txBody>
      </p:sp>
      <p:sp>
        <p:nvSpPr>
          <p:cNvPr id="108" name="Google Shape;108;p20"/>
          <p:cNvSpPr txBox="1"/>
          <p:nvPr>
            <p:ph idx="1" type="body"/>
          </p:nvPr>
        </p:nvSpPr>
        <p:spPr>
          <a:xfrm>
            <a:off x="311700" y="1152475"/>
            <a:ext cx="493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US4528711A (</a:t>
            </a:r>
            <a:r>
              <a:rPr lang="en" sz="1500">
                <a:solidFill>
                  <a:schemeClr val="dk1"/>
                </a:solidFill>
                <a:highlight>
                  <a:schemeClr val="lt1"/>
                </a:highlight>
                <a:latin typeface="Roboto"/>
                <a:ea typeface="Roboto"/>
                <a:cs typeface="Roboto"/>
                <a:sym typeface="Roboto"/>
              </a:rPr>
              <a:t>Portable </a:t>
            </a:r>
            <a:r>
              <a:rPr lang="en" sz="1500">
                <a:solidFill>
                  <a:schemeClr val="dk1"/>
                </a:solidFill>
                <a:highlight>
                  <a:schemeClr val="lt1"/>
                </a:highlight>
                <a:latin typeface="Roboto"/>
                <a:ea typeface="Roboto"/>
                <a:cs typeface="Roboto"/>
                <a:sym typeface="Roboto"/>
              </a:rPr>
              <a:t>wheelchair</a:t>
            </a:r>
            <a:r>
              <a:rPr lang="en" sz="1500">
                <a:solidFill>
                  <a:schemeClr val="dk1"/>
                </a:solidFill>
                <a:highlight>
                  <a:schemeClr val="lt1"/>
                </a:highlight>
                <a:latin typeface="Roboto"/>
                <a:ea typeface="Roboto"/>
                <a:cs typeface="Roboto"/>
                <a:sym typeface="Roboto"/>
              </a:rPr>
              <a:t> ramp)</a:t>
            </a:r>
            <a:endParaRPr sz="15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400">
                <a:solidFill>
                  <a:schemeClr val="dk1"/>
                </a:solidFill>
                <a:highlight>
                  <a:schemeClr val="lt1"/>
                </a:highlight>
              </a:rPr>
              <a:t>Inventor: </a:t>
            </a:r>
            <a:r>
              <a:rPr lang="en" sz="1400">
                <a:solidFill>
                  <a:schemeClr val="dk1"/>
                </a:solidFill>
                <a:highlight>
                  <a:schemeClr val="lt1"/>
                </a:highlight>
                <a:uFill>
                  <a:noFill/>
                </a:uFill>
                <a:hlinkClick r:id="rId3">
                  <a:extLst>
                    <a:ext uri="{A12FA001-AC4F-418D-AE19-62706E023703}">
                      <ahyp:hlinkClr val="tx"/>
                    </a:ext>
                  </a:extLst>
                </a:hlinkClick>
              </a:rPr>
              <a:t>Louis Packer</a:t>
            </a:r>
            <a:endParaRPr sz="1900">
              <a:solidFill>
                <a:schemeClr val="dk1"/>
              </a:solidFill>
              <a:highlight>
                <a:schemeClr val="lt1"/>
              </a:highlight>
            </a:endParaRPr>
          </a:p>
          <a:p>
            <a:pPr indent="0" lvl="0" marL="0" rtl="0" algn="l">
              <a:spcBef>
                <a:spcPts val="0"/>
              </a:spcBef>
              <a:spcAft>
                <a:spcPts val="0"/>
              </a:spcAft>
              <a:buNone/>
            </a:pPr>
            <a:r>
              <a:t/>
            </a:r>
            <a:endParaRPr sz="1900">
              <a:solidFill>
                <a:schemeClr val="dk1"/>
              </a:solidFill>
              <a:highlight>
                <a:schemeClr val="lt1"/>
              </a:highlight>
            </a:endParaRPr>
          </a:p>
          <a:p>
            <a:pPr indent="0" lvl="0" marL="0" rtl="0" algn="l">
              <a:spcBef>
                <a:spcPts val="0"/>
              </a:spcBef>
              <a:spcAft>
                <a:spcPts val="0"/>
              </a:spcAft>
              <a:buNone/>
            </a:pPr>
            <a:r>
              <a:rPr lang="en" sz="1400">
                <a:solidFill>
                  <a:schemeClr val="dk1"/>
                </a:solidFill>
                <a:highlight>
                  <a:schemeClr val="lt1"/>
                </a:highlight>
              </a:rPr>
              <a:t>A lightweight portable </a:t>
            </a:r>
            <a:r>
              <a:rPr lang="en" sz="1400">
                <a:solidFill>
                  <a:schemeClr val="dk1"/>
                </a:solidFill>
                <a:highlight>
                  <a:schemeClr val="lt1"/>
                </a:highlight>
              </a:rPr>
              <a:t>wheelchair</a:t>
            </a:r>
            <a:r>
              <a:rPr lang="en" sz="1400">
                <a:solidFill>
                  <a:schemeClr val="dk1"/>
                </a:solidFill>
                <a:highlight>
                  <a:schemeClr val="lt1"/>
                </a:highlight>
              </a:rPr>
              <a:t> ramp comprising a pair of ramps detachably secured to one another in a compact, portable configuration.</a:t>
            </a:r>
            <a:endParaRPr sz="1400">
              <a:solidFill>
                <a:schemeClr val="dk1"/>
              </a:solidFill>
              <a:highlight>
                <a:schemeClr val="lt1"/>
              </a:highlight>
            </a:endParaRPr>
          </a:p>
          <a:p>
            <a:pPr indent="0" lvl="0" marL="0" rtl="0" algn="l">
              <a:spcBef>
                <a:spcPts val="0"/>
              </a:spcBef>
              <a:spcAft>
                <a:spcPts val="0"/>
              </a:spcAft>
              <a:buNone/>
            </a:pPr>
            <a:r>
              <a:t/>
            </a:r>
            <a:endParaRPr sz="1400">
              <a:solidFill>
                <a:schemeClr val="dk1"/>
              </a:solidFill>
              <a:highlight>
                <a:schemeClr val="lt1"/>
              </a:highlight>
            </a:endParaRPr>
          </a:p>
          <a:p>
            <a:pPr indent="0" lvl="0" marL="0" rtl="0" algn="l">
              <a:spcBef>
                <a:spcPts val="0"/>
              </a:spcBef>
              <a:spcAft>
                <a:spcPts val="0"/>
              </a:spcAft>
              <a:buNone/>
            </a:pPr>
            <a:r>
              <a:rPr lang="en" sz="1500">
                <a:solidFill>
                  <a:schemeClr val="dk1"/>
                </a:solidFill>
                <a:highlight>
                  <a:schemeClr val="lt1"/>
                </a:highlight>
                <a:latin typeface="Roboto"/>
                <a:ea typeface="Roboto"/>
                <a:cs typeface="Roboto"/>
                <a:sym typeface="Roboto"/>
              </a:rPr>
              <a:t>https://patents.google.com/patent/US4528711A/en</a:t>
            </a:r>
            <a:endParaRPr sz="15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500">
              <a:solidFill>
                <a:srgbClr val="FFFFFF"/>
              </a:solidFill>
              <a:latin typeface="Roboto"/>
              <a:ea typeface="Roboto"/>
              <a:cs typeface="Roboto"/>
              <a:sym typeface="Roboto"/>
            </a:endParaRPr>
          </a:p>
        </p:txBody>
      </p:sp>
      <p:pic>
        <p:nvPicPr>
          <p:cNvPr id="109" name="Google Shape;109;p20"/>
          <p:cNvPicPr preferRelativeResize="0"/>
          <p:nvPr/>
        </p:nvPicPr>
        <p:blipFill>
          <a:blip r:embed="rId4">
            <a:alphaModFix/>
          </a:blip>
          <a:stretch>
            <a:fillRect/>
          </a:stretch>
        </p:blipFill>
        <p:spPr>
          <a:xfrm>
            <a:off x="5621875" y="460963"/>
            <a:ext cx="2871500" cy="4221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58925" y="2228700"/>
            <a:ext cx="27528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Portable Wheelchair Ramp QFD</a:t>
            </a:r>
            <a:endParaRPr/>
          </a:p>
        </p:txBody>
      </p:sp>
      <p:sp>
        <p:nvSpPr>
          <p:cNvPr id="115" name="Google Shape;115;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6" name="Google Shape;116;p21"/>
          <p:cNvPicPr preferRelativeResize="0"/>
          <p:nvPr/>
        </p:nvPicPr>
        <p:blipFill>
          <a:blip r:embed="rId3">
            <a:alphaModFix/>
          </a:blip>
          <a:stretch>
            <a:fillRect/>
          </a:stretch>
        </p:blipFill>
        <p:spPr>
          <a:xfrm>
            <a:off x="3152400" y="152400"/>
            <a:ext cx="5839201" cy="46423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